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345" r:id="rId3"/>
    <p:sldId id="346" r:id="rId4"/>
    <p:sldId id="257" r:id="rId5"/>
    <p:sldId id="321" r:id="rId6"/>
    <p:sldId id="322" r:id="rId7"/>
    <p:sldId id="323" r:id="rId8"/>
    <p:sldId id="325" r:id="rId9"/>
    <p:sldId id="326" r:id="rId10"/>
    <p:sldId id="328" r:id="rId11"/>
    <p:sldId id="333" r:id="rId12"/>
    <p:sldId id="329" r:id="rId13"/>
    <p:sldId id="330" r:id="rId14"/>
    <p:sldId id="331" r:id="rId15"/>
    <p:sldId id="264" r:id="rId16"/>
    <p:sldId id="314" r:id="rId17"/>
    <p:sldId id="337" r:id="rId18"/>
    <p:sldId id="315" r:id="rId19"/>
    <p:sldId id="338" r:id="rId20"/>
    <p:sldId id="318" r:id="rId21"/>
    <p:sldId id="339" r:id="rId22"/>
    <p:sldId id="316" r:id="rId23"/>
    <p:sldId id="336" r:id="rId24"/>
    <p:sldId id="341" r:id="rId25"/>
    <p:sldId id="342" r:id="rId26"/>
    <p:sldId id="348" r:id="rId27"/>
    <p:sldId id="347" r:id="rId28"/>
    <p:sldId id="343" r:id="rId29"/>
    <p:sldId id="274" r:id="rId30"/>
    <p:sldId id="344" r:id="rId31"/>
    <p:sldId id="324" r:id="rId32"/>
    <p:sldId id="332" r:id="rId33"/>
    <p:sldId id="327" r:id="rId34"/>
    <p:sldId id="349" r:id="rId35"/>
    <p:sldId id="317" r:id="rId36"/>
    <p:sldId id="335" r:id="rId37"/>
    <p:sldId id="320" r:id="rId38"/>
    <p:sldId id="334" r:id="rId39"/>
    <p:sldId id="350" r:id="rId40"/>
    <p:sldId id="340" r:id="rId4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59"/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0"/>
  </p:normalViewPr>
  <p:slideViewPr>
    <p:cSldViewPr snapToGrid="0" snapToObjects="1" showGuides="1">
      <p:cViewPr varScale="1">
        <p:scale>
          <a:sx n="114" d="100"/>
          <a:sy n="114" d="100"/>
        </p:scale>
        <p:origin x="1506" y="102"/>
      </p:cViewPr>
      <p:guideLst>
        <p:guide orient="horz" pos="210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C49F8-2810-224A-ABEA-7A303449E603}" type="datetimeFigureOut">
              <a:rPr lang="de-DE" smtClean="0"/>
              <a:t>21.06.2022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48593-3668-9642-AD55-7502E1D2A730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 baseline="0">
                <a:solidFill>
                  <a:srgbClr val="00335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17" name="Titel 1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Willkommen an der TU Ilmenau</a:t>
            </a:r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12" name="object 2"/>
          <p:cNvSpPr/>
          <p:nvPr userDrawn="1"/>
        </p:nvSpPr>
        <p:spPr>
          <a:xfrm>
            <a:off x="0" y="2267463"/>
            <a:ext cx="9144000" cy="363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895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Kapiteltitel durch Klicken bearbeiten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Vielen Dank für Ihre Aufmerksamkeit!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230313"/>
            <a:ext cx="8137524" cy="244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rgbClr val="003359"/>
                </a:solidFill>
              </a:defRPr>
            </a:lvl1pPr>
          </a:lstStyle>
          <a:p>
            <a:r>
              <a:rPr lang="de-DE" dirty="0" err="1"/>
              <a:t>Vorname.Name@tu-ilmenau.de</a:t>
            </a:r>
            <a:r>
              <a:rPr lang="de-DE" dirty="0"/>
              <a:t> | </a:t>
            </a:r>
            <a:r>
              <a:rPr lang="de-DE" dirty="0" err="1"/>
              <a:t>www.tu-ilmenau.de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03238" y="2126913"/>
            <a:ext cx="8137525" cy="82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Bildnachweise:</a:t>
            </a:r>
          </a:p>
        </p:txBody>
      </p:sp>
      <p:sp>
        <p:nvSpPr>
          <p:cNvPr id="10" name="bk object 16"/>
          <p:cNvSpPr/>
          <p:nvPr userDrawn="1"/>
        </p:nvSpPr>
        <p:spPr>
          <a:xfrm>
            <a:off x="0" y="2274453"/>
            <a:ext cx="9144000" cy="363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 baseline="0">
                <a:solidFill>
                  <a:srgbClr val="00335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33550"/>
            <a:ext cx="3958403" cy="3938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2-Spalter 50/50 Text/Bild Arial 16 Zeilenabstand (ZA) 20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lernal</a:t>
            </a:r>
            <a:r>
              <a:rPr lang="de-DE" dirty="0"/>
              <a:t>.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5" hasCustomPrompt="1"/>
          </p:nvPr>
        </p:nvSpPr>
        <p:spPr>
          <a:xfrm>
            <a:off x="4670425" y="1733354"/>
            <a:ext cx="3970338" cy="39385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5" name="Titel 1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68300"/>
            <a:ext cx="8137525" cy="490921"/>
          </a:xfrm>
        </p:spPr>
        <p:txBody>
          <a:bodyPr rIns="0" bIns="0" anchor="t" anchorCtr="0">
            <a:normAutofit/>
          </a:bodyPr>
          <a:lstStyle>
            <a:lvl1pPr>
              <a:defRPr sz="3200" baseline="0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 baseline="0">
                <a:solidFill>
                  <a:srgbClr val="00335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33549"/>
            <a:ext cx="8137524" cy="3744967"/>
          </a:xfrm>
          <a:prstGeom prst="rect">
            <a:avLst/>
          </a:prstGeom>
        </p:spPr>
        <p:txBody>
          <a:bodyPr lIns="0" tIns="0" rIns="0" bIns="0" numCol="2" spcCol="288000">
            <a:no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2-Spalter 50/50 Text/Text Arial 16 Zeilenabstand (ZA) 20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lernal</a:t>
            </a:r>
            <a:r>
              <a:rPr lang="de-DE" dirty="0"/>
              <a:t>. Das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Ipsala</a:t>
            </a:r>
            <a:r>
              <a:rPr lang="de-DE" dirty="0"/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68300"/>
            <a:ext cx="8137525" cy="490921"/>
          </a:xfrm>
        </p:spPr>
        <p:txBody>
          <a:bodyPr rIns="0" bIns="0" anchor="t" anchorCtr="0">
            <a:normAutofit/>
          </a:bodyPr>
          <a:lstStyle>
            <a:lvl1pPr>
              <a:defRPr sz="3200" baseline="0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 baseline="0">
                <a:solidFill>
                  <a:srgbClr val="00335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33549"/>
            <a:ext cx="8137524" cy="3744967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1-Spalter Text/Text Arial 16 Zeilenabstand (ZA) 20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lernal</a:t>
            </a:r>
            <a:r>
              <a:rPr lang="de-DE" dirty="0"/>
              <a:t>. Das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Ipsala</a:t>
            </a:r>
            <a:r>
              <a:rPr lang="de-DE" dirty="0"/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r 4 Bild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68300"/>
            <a:ext cx="8137524" cy="489365"/>
          </a:xfrm>
        </p:spPr>
        <p:txBody>
          <a:bodyPr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>
                <a:solidFill>
                  <a:srgbClr val="00335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 </a:t>
            </a:r>
            <a:endParaRPr lang="en-US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120762" y="1746008"/>
            <a:ext cx="2520000" cy="3938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3-Spalter Text/Bild </a:t>
            </a:r>
            <a:br>
              <a:rPr lang="de-DE" dirty="0"/>
            </a:br>
            <a:r>
              <a:rPr lang="de-DE" dirty="0"/>
              <a:t>Arial 16 Zeilenabstand (ZA) 20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so die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lernal</a:t>
            </a:r>
            <a:r>
              <a:rPr lang="de-DE" dirty="0"/>
              <a:t>. Mustertext so die so die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lobisamium</a:t>
            </a:r>
            <a:r>
              <a:rPr lang="de-DE" dirty="0"/>
              <a:t> Mustertext </a:t>
            </a:r>
            <a:r>
              <a:rPr lang="de-DE" dirty="0" err="1"/>
              <a:t>lernal</a:t>
            </a:r>
            <a:r>
              <a:rPr lang="de-DE" dirty="0"/>
              <a:t>.</a:t>
            </a:r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5" hasCustomPrompt="1"/>
          </p:nvPr>
        </p:nvSpPr>
        <p:spPr>
          <a:xfrm>
            <a:off x="518837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5" name="Bildplatzhalt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319799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6" name="Bildplatzhalt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18837" y="3763138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7" name="Bildplatzhalt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319799" y="3763137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Aufzählung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503238" y="368300"/>
            <a:ext cx="8137524" cy="489365"/>
          </a:xfrm>
        </p:spPr>
        <p:txBody>
          <a:bodyPr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>
                <a:solidFill>
                  <a:srgbClr val="00335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8" name="Bildplatzhalter 13"/>
          <p:cNvSpPr>
            <a:spLocks noGrp="1"/>
          </p:cNvSpPr>
          <p:nvPr>
            <p:ph type="pic" sz="quarter" idx="17"/>
          </p:nvPr>
        </p:nvSpPr>
        <p:spPr>
          <a:xfrm>
            <a:off x="6120761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33550"/>
            <a:ext cx="3997817" cy="3938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defRPr sz="1600">
                <a:solidFill>
                  <a:srgbClr val="003359"/>
                </a:solidFill>
              </a:defRPr>
            </a:lvl1pPr>
            <a:lvl2pPr marL="800100" marR="0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sz="1600">
                <a:solidFill>
                  <a:srgbClr val="003359"/>
                </a:solidFill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r>
              <a:rPr lang="de-DE" dirty="0"/>
              <a:t>Aufzählung Mustertext 1. Kategorie Arial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r>
              <a:rPr lang="de-DE" dirty="0"/>
              <a:t>Aufzählung Mustertext 1. Kategorie Arial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r>
              <a:rPr lang="de-DE" dirty="0"/>
              <a:t>Aufzählung Mustertext 1. Kategorie Arial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endParaRPr lang="de-DE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endParaRPr lang="de-DE" dirty="0"/>
          </a:p>
        </p:txBody>
      </p:sp>
      <p:sp>
        <p:nvSpPr>
          <p:cNvPr id="11" name="Bildplatzhalter 11"/>
          <p:cNvSpPr>
            <a:spLocks noGrp="1"/>
          </p:cNvSpPr>
          <p:nvPr>
            <p:ph type="pic" sz="quarter" idx="15" hasCustomPrompt="1"/>
          </p:nvPr>
        </p:nvSpPr>
        <p:spPr>
          <a:xfrm>
            <a:off x="4670425" y="1733354"/>
            <a:ext cx="3970338" cy="39385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Spalt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503238" y="368300"/>
            <a:ext cx="8137524" cy="489365"/>
          </a:xfrm>
        </p:spPr>
        <p:txBody>
          <a:bodyPr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>
                <a:solidFill>
                  <a:srgbClr val="00335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33550"/>
            <a:ext cx="8137524" cy="3938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FF7900"/>
              </a:buClr>
              <a:buSzTx/>
              <a:buFontTx/>
              <a:buNone/>
              <a:tabLst>
                <a:tab pos="241300" algn="l"/>
              </a:tabLst>
              <a:defRPr lang="de-DE" sz="1600" kern="1200" dirty="0">
                <a:solidFill>
                  <a:srgbClr val="003359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1600">
                <a:solidFill>
                  <a:srgbClr val="003359"/>
                </a:solidFill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r>
              <a:rPr lang="de-DE" dirty="0"/>
              <a:t>Aufzählung Mustertext 1. </a:t>
            </a:r>
            <a:r>
              <a:rPr lang="de-DE"/>
              <a:t>Kategorie Arial</a:t>
            </a: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endParaRPr lang="de-DE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Spalter Aufzählung ohne 2.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503238" y="368300"/>
            <a:ext cx="8137524" cy="489365"/>
          </a:xfrm>
        </p:spPr>
        <p:txBody>
          <a:bodyPr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139371"/>
            <a:ext cx="8137524" cy="45325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defRPr sz="1600">
                <a:solidFill>
                  <a:srgbClr val="003359"/>
                </a:solidFill>
              </a:defRPr>
            </a:lvl1pPr>
            <a:lvl2pPr marL="800100" marR="0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sz="1600">
                <a:solidFill>
                  <a:srgbClr val="003359"/>
                </a:solidFill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r>
              <a:rPr lang="de-DE" dirty="0"/>
              <a:t>Aufzählung Mustertext 1. Kategorie Arial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r>
              <a:rPr lang="de-DE" dirty="0"/>
              <a:t>Aufzählung Mustertext 1. Kategorie Arial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r>
              <a:rPr lang="de-DE" dirty="0"/>
              <a:t>Aufzählung Mustertext 1. Kategorie Arial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de-DE" dirty="0"/>
              <a:t>Aufzählung Mustertext 2. Kategorie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endParaRPr lang="de-DE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defRPr/>
            </a:pP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er 3 Bilder +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3237" y="368300"/>
            <a:ext cx="8137525" cy="514569"/>
          </a:xfrm>
        </p:spPr>
        <p:txBody>
          <a:bodyPr rIns="0" anchor="t" anchorCtr="0">
            <a:normAutofit/>
          </a:bodyPr>
          <a:lstStyle>
            <a:lvl1pPr algn="l">
              <a:defRPr sz="3200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3237" y="882869"/>
            <a:ext cx="8137525" cy="5990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500" b="1" baseline="0">
                <a:solidFill>
                  <a:srgbClr val="00335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Folienuntertitel durch Klicken bearbeiten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3"/>
          <p:cNvSpPr>
            <a:spLocks noGrp="1"/>
          </p:cNvSpPr>
          <p:nvPr>
            <p:ph type="pic" sz="quarter" idx="15" hasCustomPrompt="1"/>
          </p:nvPr>
        </p:nvSpPr>
        <p:spPr>
          <a:xfrm>
            <a:off x="518837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6" hasCustomPrompt="1"/>
          </p:nvPr>
        </p:nvSpPr>
        <p:spPr>
          <a:xfrm>
            <a:off x="3319799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1" name="Bildplatzhalter 13"/>
          <p:cNvSpPr>
            <a:spLocks noGrp="1"/>
          </p:cNvSpPr>
          <p:nvPr>
            <p:ph type="pic" sz="quarter" idx="17" hasCustomPrompt="1"/>
          </p:nvPr>
        </p:nvSpPr>
        <p:spPr>
          <a:xfrm>
            <a:off x="6120761" y="1745779"/>
            <a:ext cx="2520000" cy="1800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3697014"/>
            <a:ext cx="8137523" cy="19749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Text-Bild Kombination Arial 16 Zeilenabstand (ZA) 20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dieidealo</a:t>
            </a:r>
            <a:r>
              <a:rPr lang="de-DE" dirty="0"/>
              <a:t>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temporum</a:t>
            </a:r>
            <a:r>
              <a:rPr lang="de-DE" dirty="0"/>
              <a:t> so die </a:t>
            </a:r>
            <a:r>
              <a:rPr lang="de-DE" dirty="0" err="1"/>
              <a:t>lobisamium</a:t>
            </a:r>
            <a:r>
              <a:rPr lang="de-DE" dirty="0"/>
              <a:t> </a:t>
            </a:r>
            <a:r>
              <a:rPr lang="de-DE" dirty="0" err="1"/>
              <a:t>inde</a:t>
            </a:r>
            <a:r>
              <a:rPr lang="de-DE" dirty="0"/>
              <a:t> </a:t>
            </a:r>
            <a:r>
              <a:rPr lang="de-DE" dirty="0" err="1"/>
              <a:t>lernal</a:t>
            </a:r>
            <a:r>
              <a:rPr lang="de-DE" dirty="0"/>
              <a:t> </a:t>
            </a:r>
            <a:r>
              <a:rPr lang="de-DE" dirty="0" err="1"/>
              <a:t>Ipsala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Mustertext </a:t>
            </a:r>
            <a:r>
              <a:rPr lang="de-DE" dirty="0" err="1"/>
              <a:t>lernal</a:t>
            </a:r>
            <a:r>
              <a:rPr lang="de-DE" dirty="0"/>
              <a:t>.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7" y="368300"/>
            <a:ext cx="8137525" cy="489365"/>
          </a:xfrm>
          <a:prstGeom prst="rect">
            <a:avLst/>
          </a:prstGeom>
        </p:spPr>
        <p:txBody>
          <a:bodyPr vert="horz" lIns="0" tIns="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238" y="6245989"/>
            <a:ext cx="76588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fld id="{A6467279-1C4C-D949-8120-26D4D3C331E6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006631" y="6061841"/>
            <a:ext cx="2803449" cy="659635"/>
          </a:xfrm>
          <a:prstGeom prst="rect">
            <a:avLst/>
          </a:prstGeom>
        </p:spPr>
      </p:pic>
      <p:sp>
        <p:nvSpPr>
          <p:cNvPr id="9" name="object 7"/>
          <p:cNvSpPr/>
          <p:nvPr userDrawn="1"/>
        </p:nvSpPr>
        <p:spPr>
          <a:xfrm>
            <a:off x="0" y="5931554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>
          <a:xfrm>
            <a:off x="1269124" y="6245988"/>
            <a:ext cx="47375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15" y="6107603"/>
            <a:ext cx="988018" cy="6175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FF79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03237" y="368299"/>
            <a:ext cx="8280036" cy="1181862"/>
          </a:xfrm>
        </p:spPr>
        <p:txBody>
          <a:bodyPr wrap="square"/>
          <a:lstStyle/>
          <a:p>
            <a:r>
              <a:rPr lang="en-IN" altLang="en-US" sz="2800" dirty="0">
                <a:sym typeface="+mn-ea"/>
              </a:rPr>
              <a:t>Testbed for Surface Detection with Ultrasound</a:t>
            </a:r>
            <a:br>
              <a:rPr lang="en-IN" altLang="en-US" sz="1800" dirty="0">
                <a:sym typeface="+mn-ea"/>
              </a:rPr>
            </a:br>
            <a:r>
              <a:rPr lang="en-IN" altLang="en-US" sz="1800" dirty="0">
                <a:sym typeface="+mn-ea"/>
              </a:rPr>
              <a:t> </a:t>
            </a:r>
            <a:br>
              <a:rPr lang="en-IN" altLang="en-US" sz="1800" dirty="0">
                <a:sym typeface="+mn-ea"/>
              </a:rPr>
            </a:br>
            <a:r>
              <a:rPr lang="en-IN" altLang="en-US" sz="1800" dirty="0">
                <a:solidFill>
                  <a:schemeClr val="tx1"/>
                </a:solidFill>
                <a:sym typeface="+mn-ea"/>
              </a:rPr>
              <a:t>Responsible Professor :   </a:t>
            </a:r>
            <a:r>
              <a:rPr lang="en-IN" altLang="en-US" sz="1800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Univ.-Prof. </a:t>
            </a:r>
            <a:r>
              <a:rPr lang="en-IN" altLang="en-US" sz="1800" b="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Dr.</a:t>
            </a:r>
            <a:r>
              <a:rPr lang="en-IN" altLang="en-US" sz="1800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-Ing. Giovanni Del </a:t>
            </a:r>
            <a:r>
              <a:rPr lang="en-IN" altLang="en-US" sz="1800" b="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Galdo</a:t>
            </a:r>
            <a:r>
              <a:rPr lang="en-IN" altLang="en-US" sz="1800" b="0" dirty="0">
                <a:sym typeface="+mn-ea"/>
              </a:rPr>
              <a:t>   </a:t>
            </a:r>
            <a:br>
              <a:rPr lang="en-IN" altLang="en-US" sz="1800" b="0" dirty="0">
                <a:sym typeface="+mn-ea"/>
              </a:rPr>
            </a:br>
            <a:r>
              <a:rPr lang="en-IN" altLang="en-US" sz="1800" dirty="0">
                <a:solidFill>
                  <a:schemeClr val="tx1"/>
                </a:solidFill>
                <a:sym typeface="+mn-ea"/>
              </a:rPr>
              <a:t>Supervisors :                     </a:t>
            </a:r>
            <a:r>
              <a:rPr lang="en-IN" altLang="en-US" sz="1800" b="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Dr.</a:t>
            </a:r>
            <a:r>
              <a:rPr lang="en-IN" altLang="en-US" sz="1800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-Ing Florian Roemer, M.Sc. Eduardo Perez  Mejia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6"/>
    </mc:Choice>
    <mc:Fallback xmlns="">
      <p:transition spd="slow" advTm="78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6CAD3-45B7-D156-CF08-FC7615BB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10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C6E1BE-2433-AE67-52DE-F5AFD810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pPr algn="ctr"/>
            <a:r>
              <a:rPr lang="en-US" sz="2800" dirty="0"/>
              <a:t>Ray Tracer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1F03C-3292-423F-AD63-2A2E17AA52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Transducer : 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Imaging Plane depicts sensor area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Plane is discretized into pixels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Wavefields impinging are treated as rays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Each pixel is associated with a ray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BF4D4-DB83-5E38-42F3-7762440F03E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955BE86-448F-D3EB-722A-78FC181A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639" y="3252617"/>
            <a:ext cx="4362275" cy="2335435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7947384-38D8-713A-9B2E-E57B9E8FCB84}"/>
              </a:ext>
            </a:extLst>
          </p:cNvPr>
          <p:cNvSpPr/>
          <p:nvPr/>
        </p:nvSpPr>
        <p:spPr>
          <a:xfrm>
            <a:off x="5800986" y="2915511"/>
            <a:ext cx="1384183" cy="697832"/>
          </a:xfrm>
          <a:prstGeom prst="wedgeEllipseCallout">
            <a:avLst>
              <a:gd name="adj1" fmla="val -101818"/>
              <a:gd name="adj2" fmla="val 783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Imaging Plane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2A4BF13C-F5EA-E749-1956-C4E3EAB429B8}"/>
              </a:ext>
            </a:extLst>
          </p:cNvPr>
          <p:cNvSpPr/>
          <p:nvPr/>
        </p:nvSpPr>
        <p:spPr>
          <a:xfrm>
            <a:off x="922789" y="3429000"/>
            <a:ext cx="1143238" cy="413158"/>
          </a:xfrm>
          <a:prstGeom prst="wedgeEllipseCallout">
            <a:avLst>
              <a:gd name="adj1" fmla="val 99204"/>
              <a:gd name="adj2" fmla="val 649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41502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41"/>
    </mc:Choice>
    <mc:Fallback xmlns="">
      <p:transition spd="slow" advTm="5644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C5E79-4BFA-FDAE-2F0B-A1B55709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D1AAC1-B7A4-CCC9-2908-E3D01228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284619"/>
            <a:ext cx="8137524" cy="433965"/>
          </a:xfrm>
        </p:spPr>
        <p:txBody>
          <a:bodyPr/>
          <a:lstStyle/>
          <a:p>
            <a:pPr algn="ctr"/>
            <a:r>
              <a:rPr lang="en-US" sz="2800" dirty="0"/>
              <a:t>Ray Tracer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9A5C267-EDA4-C9EF-7CF6-9775BCAE6B16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61261" y="812996"/>
                <a:ext cx="8137524" cy="4870581"/>
              </a:xfrm>
            </p:spPr>
            <p:txBody>
              <a:bodyPr/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Rays shot are checked for intersection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Angle of arrival at defect and transducer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ba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bar>
                    </m:oMath>
                  </m:oMathPara>
                </a14:m>
                <a:endPara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normal of the plane and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bar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the direction of a ray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Each ray carries a time</a:t>
                </a:r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of-flight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9A5C267-EDA4-C9EF-7CF6-9775BCAE6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61261" y="812996"/>
                <a:ext cx="8137524" cy="4870581"/>
              </a:xfrm>
              <a:blipFill>
                <a:blip r:embed="rId2"/>
                <a:stretch>
                  <a:fillRect l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91A0B-5252-E97E-CFAE-9321F813999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147F4B-432A-4A0F-9531-8928F7170F70}"/>
              </a:ext>
            </a:extLst>
          </p:cNvPr>
          <p:cNvSpPr/>
          <p:nvPr/>
        </p:nvSpPr>
        <p:spPr>
          <a:xfrm>
            <a:off x="6285402" y="4218960"/>
            <a:ext cx="771787" cy="3020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Source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49FF3E-F0BA-61B8-87D1-01708F709CCF}"/>
              </a:ext>
            </a:extLst>
          </p:cNvPr>
          <p:cNvSpPr/>
          <p:nvPr/>
        </p:nvSpPr>
        <p:spPr>
          <a:xfrm>
            <a:off x="6214095" y="5192083"/>
            <a:ext cx="914400" cy="234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Surface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085BF17C-9E2B-758B-ED72-1A602F36DADE}"/>
              </a:ext>
            </a:extLst>
          </p:cNvPr>
          <p:cNvSpPr/>
          <p:nvPr/>
        </p:nvSpPr>
        <p:spPr>
          <a:xfrm>
            <a:off x="6505613" y="4520964"/>
            <a:ext cx="97871" cy="67111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9E77943E-814D-72E2-CE93-856DEE10F148}"/>
              </a:ext>
            </a:extLst>
          </p:cNvPr>
          <p:cNvSpPr/>
          <p:nvPr/>
        </p:nvSpPr>
        <p:spPr>
          <a:xfrm flipV="1">
            <a:off x="6764972" y="4520190"/>
            <a:ext cx="97871" cy="671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Speech Bubble: Oval 53">
                <a:extLst>
                  <a:ext uri="{FF2B5EF4-FFF2-40B4-BE49-F238E27FC236}">
                    <a16:creationId xmlns:a16="http://schemas.microsoft.com/office/drawing/2014/main" id="{F7C41FEB-D0D8-8A3B-BD8B-DA8C4037F5DC}"/>
                  </a:ext>
                </a:extLst>
              </p:cNvPr>
              <p:cNvSpPr/>
              <p:nvPr/>
            </p:nvSpPr>
            <p:spPr>
              <a:xfrm>
                <a:off x="4813552" y="4218960"/>
                <a:ext cx="1342520" cy="578068"/>
              </a:xfrm>
              <a:prstGeom prst="wedgeEllipseCallout">
                <a:avLst>
                  <a:gd name="adj1" fmla="val 74406"/>
                  <a:gd name="adj2" fmla="val 7858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Transmitted ray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100" b="0" dirty="0"/>
              </a:p>
            </p:txBody>
          </p:sp>
        </mc:Choice>
        <mc:Fallback xmlns="">
          <p:sp>
            <p:nvSpPr>
              <p:cNvPr id="54" name="Speech Bubble: Oval 53">
                <a:extLst>
                  <a:ext uri="{FF2B5EF4-FFF2-40B4-BE49-F238E27FC236}">
                    <a16:creationId xmlns:a16="http://schemas.microsoft.com/office/drawing/2014/main" id="{F7C41FEB-D0D8-8A3B-BD8B-DA8C4037F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52" y="4218960"/>
                <a:ext cx="1342520" cy="578068"/>
              </a:xfrm>
              <a:prstGeom prst="wedgeEllipseCallout">
                <a:avLst>
                  <a:gd name="adj1" fmla="val 74406"/>
                  <a:gd name="adj2" fmla="val 78581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Speech Bubble: Oval 54">
                <a:extLst>
                  <a:ext uri="{FF2B5EF4-FFF2-40B4-BE49-F238E27FC236}">
                    <a16:creationId xmlns:a16="http://schemas.microsoft.com/office/drawing/2014/main" id="{4B81434B-D444-F206-7A27-5529A2C6B556}"/>
                  </a:ext>
                </a:extLst>
              </p:cNvPr>
              <p:cNvSpPr/>
              <p:nvPr/>
            </p:nvSpPr>
            <p:spPr>
              <a:xfrm>
                <a:off x="7121503" y="4278456"/>
                <a:ext cx="1287330" cy="578068"/>
              </a:xfrm>
              <a:prstGeom prst="wedgeEllipseCallout">
                <a:avLst>
                  <a:gd name="adj1" fmla="val -60428"/>
                  <a:gd name="adj2" fmla="val 6261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Reflected ray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′′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100" b="0" dirty="0"/>
              </a:p>
            </p:txBody>
          </p:sp>
        </mc:Choice>
        <mc:Fallback xmlns="">
          <p:sp>
            <p:nvSpPr>
              <p:cNvPr id="55" name="Speech Bubble: Oval 54">
                <a:extLst>
                  <a:ext uri="{FF2B5EF4-FFF2-40B4-BE49-F238E27FC236}">
                    <a16:creationId xmlns:a16="http://schemas.microsoft.com/office/drawing/2014/main" id="{4B81434B-D444-F206-7A27-5529A2C6B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503" y="4278456"/>
                <a:ext cx="1287330" cy="578068"/>
              </a:xfrm>
              <a:prstGeom prst="wedgeEllipseCallout">
                <a:avLst>
                  <a:gd name="adj1" fmla="val -60428"/>
                  <a:gd name="adj2" fmla="val 62618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B7EDDF7D-0883-BE1C-CEB9-22EF3DBBA12C}"/>
                  </a:ext>
                </a:extLst>
              </p:cNvPr>
              <p:cNvSpPr/>
              <p:nvPr/>
            </p:nvSpPr>
            <p:spPr>
              <a:xfrm>
                <a:off x="6360155" y="1714120"/>
                <a:ext cx="1677799" cy="710263"/>
              </a:xfrm>
              <a:prstGeom prst="wedgeRoundRectCallout">
                <a:avLst>
                  <a:gd name="adj1" fmla="val -95970"/>
                  <a:gd name="adj2" fmla="val 42970"/>
                  <a:gd name="adj3" fmla="val 166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β</m:t>
                    </m:r>
                  </m:oMath>
                </a14:m>
                <a:r>
                  <a:rPr lang="en-US" sz="1000" dirty="0"/>
                  <a:t>  is based on angle of arrival </a:t>
                </a:r>
                <a:r>
                  <a:rPr lang="en-US" sz="1000"/>
                  <a:t>at surface </a:t>
                </a:r>
                <a:r>
                  <a:rPr lang="en-US" sz="1000" dirty="0"/>
                  <a:t>and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based on angle of arrival at transducer.</a:t>
                </a:r>
                <a:endParaRPr lang="en-US" sz="1000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B7EDDF7D-0883-BE1C-CEB9-22EF3DBBA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155" y="1714120"/>
                <a:ext cx="1677799" cy="710263"/>
              </a:xfrm>
              <a:prstGeom prst="wedgeRoundRectCallout">
                <a:avLst>
                  <a:gd name="adj1" fmla="val -95970"/>
                  <a:gd name="adj2" fmla="val 42970"/>
                  <a:gd name="adj3" fmla="val 16667"/>
                </a:avLst>
              </a:prstGeom>
              <a:blipFill>
                <a:blip r:embed="rId5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Speech Bubble: Rectangle with Corners Rounded 57">
                <a:extLst>
                  <a:ext uri="{FF2B5EF4-FFF2-40B4-BE49-F238E27FC236}">
                    <a16:creationId xmlns:a16="http://schemas.microsoft.com/office/drawing/2014/main" id="{D749C924-9A0E-37D1-8A3E-594FCFC4CA9E}"/>
                  </a:ext>
                </a:extLst>
              </p:cNvPr>
              <p:cNvSpPr/>
              <p:nvPr/>
            </p:nvSpPr>
            <p:spPr>
              <a:xfrm>
                <a:off x="1160067" y="2089215"/>
                <a:ext cx="1677799" cy="813376"/>
              </a:xfrm>
              <a:prstGeom prst="wedgeRoundRectCallout">
                <a:avLst>
                  <a:gd name="adj1" fmla="val 89530"/>
                  <a:gd name="adj2" fmla="val 23472"/>
                  <a:gd name="adj3" fmla="val 166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100" dirty="0"/>
                  <a:t>  is the total contribution of all rays generated over sensor area. </a:t>
                </a:r>
              </a:p>
            </p:txBody>
          </p:sp>
        </mc:Choice>
        <mc:Fallback xmlns="">
          <p:sp>
            <p:nvSpPr>
              <p:cNvPr id="58" name="Speech Bubble: Rectangle with Corners Rounded 57">
                <a:extLst>
                  <a:ext uri="{FF2B5EF4-FFF2-40B4-BE49-F238E27FC236}">
                    <a16:creationId xmlns:a16="http://schemas.microsoft.com/office/drawing/2014/main" id="{D749C924-9A0E-37D1-8A3E-594FCFC4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067" y="2089215"/>
                <a:ext cx="1677799" cy="813376"/>
              </a:xfrm>
              <a:prstGeom prst="wedgeRoundRectCallout">
                <a:avLst>
                  <a:gd name="adj1" fmla="val 89530"/>
                  <a:gd name="adj2" fmla="val 23472"/>
                  <a:gd name="adj3" fmla="val 16667"/>
                </a:avLst>
              </a:prstGeom>
              <a:blipFill>
                <a:blip r:embed="rId6"/>
                <a:stretch>
                  <a:fillRect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46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60"/>
    </mc:Choice>
    <mc:Fallback xmlns="">
      <p:transition spd="slow" advTm="7466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A079D-62E0-881C-8350-041D7A3D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12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30F07-CB06-1CE7-1760-17297077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pPr algn="ctr"/>
            <a:r>
              <a:rPr lang="en-US" sz="2800" dirty="0"/>
              <a:t>Ray Tracer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D375D-2905-9B95-7457-31D4F42446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Specimen Object : 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Required to simulate measurement operation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Planes are used to build a specimen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Orientation of object is unknown</a:t>
            </a:r>
          </a:p>
          <a:p>
            <a:pPr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4993D-2AC0-37D3-6275-B60802663B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FB6472F-9ED8-44E6-976E-C584E7101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1" y="2976683"/>
            <a:ext cx="3655928" cy="2741946"/>
          </a:xfrm>
          <a:prstGeom prst="rect">
            <a:avLst/>
          </a:prstGeom>
        </p:spPr>
      </p:pic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04102E0F-6CBF-6C47-11E8-7D9C46C04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46" y="2974856"/>
            <a:ext cx="3627239" cy="27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71"/>
    </mc:Choice>
    <mc:Fallback xmlns="">
      <p:transition spd="slow" advTm="4337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A5FC96-AF86-CEE7-E131-6FB2972F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13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46A7BD-F962-6FE0-8BFD-7F49E8D2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pPr algn="ctr"/>
            <a:r>
              <a:rPr lang="en-US" sz="2800" dirty="0"/>
              <a:t>Ray Tracer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DD69C-BDFB-0D12-36B8-48C07FFA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Pulse Shaper :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Choice of transmit pulse is often not programmable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Set of pulse shapes are implemented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Parameters of each pulse are programmable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Calibration performance is tested with each pulse shape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DA176-0F5F-CC83-9807-00637380DB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9D6374D-8458-B1FF-1369-394505BC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1" y="3143918"/>
            <a:ext cx="4088491" cy="258381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AF7CA74-02B9-3AB9-57DC-A460FA23F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811991"/>
              </p:ext>
            </p:extLst>
          </p:nvPr>
        </p:nvGraphicFramePr>
        <p:xfrm>
          <a:off x="5620624" y="3588531"/>
          <a:ext cx="2259434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17">
                  <a:extLst>
                    <a:ext uri="{9D8B030D-6E8A-4147-A177-3AD203B41FA5}">
                      <a16:colId xmlns:a16="http://schemas.microsoft.com/office/drawing/2014/main" val="4107010920"/>
                    </a:ext>
                  </a:extLst>
                </a:gridCol>
                <a:gridCol w="1129717">
                  <a:extLst>
                    <a:ext uri="{9D8B030D-6E8A-4147-A177-3AD203B41FA5}">
                      <a16:colId xmlns:a16="http://schemas.microsoft.com/office/drawing/2014/main" val="1246727552"/>
                    </a:ext>
                  </a:extLst>
                </a:gridCol>
              </a:tblGrid>
              <a:tr h="268794">
                <a:tc>
                  <a:txBody>
                    <a:bodyPr/>
                    <a:lstStyle/>
                    <a:p>
                      <a:r>
                        <a:rPr lang="en-US" sz="1500" baseline="0" dirty="0">
                          <a:solidFill>
                            <a:srgbClr val="003359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3359"/>
                          </a:solidFill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007598"/>
                  </a:ext>
                </a:extLst>
              </a:tr>
              <a:tr h="268794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solidFill>
                            <a:srgbClr val="003359"/>
                          </a:solidFill>
                        </a:rPr>
                        <a:t>Bandwidth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aseline="0" dirty="0">
                          <a:solidFill>
                            <a:srgbClr val="003359"/>
                          </a:solidFill>
                        </a:rPr>
                        <a:t>0.7e13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61728"/>
                  </a:ext>
                </a:extLst>
              </a:tr>
              <a:tr h="30956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solidFill>
                            <a:srgbClr val="003359"/>
                          </a:solidFill>
                        </a:rPr>
                        <a:t>Sampling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aseline="0" dirty="0">
                          <a:solidFill>
                            <a:srgbClr val="003359"/>
                          </a:solidFill>
                        </a:rPr>
                        <a:t>40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770831"/>
                  </a:ext>
                </a:extLst>
              </a:tr>
              <a:tr h="30956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solidFill>
                            <a:srgbClr val="003359"/>
                          </a:solidFill>
                        </a:rPr>
                        <a:t>Center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aseline="0" dirty="0">
                          <a:solidFill>
                            <a:srgbClr val="003359"/>
                          </a:solidFill>
                        </a:rPr>
                        <a:t>3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167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0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76"/>
    </mc:Choice>
    <mc:Fallback xmlns="">
      <p:transition spd="slow" advTm="4177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9648B-C844-57FB-01D5-09EF0D5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14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88435F-0674-4BB9-9FBB-98A036029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pPr algn="ctr"/>
            <a:r>
              <a:rPr lang="en-US" sz="2800" dirty="0"/>
              <a:t>Pulse Shaper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F97D6-CA3F-0B3B-99A1-E9FFD6EE28D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44515" y="1090993"/>
                <a:ext cx="8137524" cy="4532571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Carrier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modulated with a time shifted copies of pulse shape 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+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𝑊</m:t>
                      </m:r>
                    </m:oMath>
                  </m:oMathPara>
                </a14:m>
                <a:endParaRPr lang="en-US" sz="14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/>
                  <a:t>is the noise and </a:t>
                </a:r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the total field</a:t>
                </a:r>
              </a:p>
              <a:p>
                <a:endParaRPr lang="en-US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F97D6-CA3F-0B3B-99A1-E9FFD6EE2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44515" y="1090993"/>
                <a:ext cx="8137524" cy="4532571"/>
              </a:xfrm>
              <a:blipFill>
                <a:blip r:embed="rId2"/>
                <a:stretch>
                  <a:fillRect l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D2FEF-4750-CECF-DB65-E5F23F0B20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2F152A4-0DED-7B13-1293-10D286D6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3" y="2729286"/>
            <a:ext cx="3859037" cy="2894278"/>
          </a:xfrm>
          <a:prstGeom prst="rect">
            <a:avLst/>
          </a:prstGeom>
        </p:spPr>
      </p:pic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01B80BEB-A244-A145-F466-A5EACBAC3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179" y="2583246"/>
            <a:ext cx="3930720" cy="29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9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96"/>
    </mc:Choice>
    <mc:Fallback xmlns="">
      <p:transition spd="slow" advTm="3699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2435"/>
          </a:xfrm>
        </p:spPr>
        <p:txBody>
          <a:bodyPr wrap="square"/>
          <a:lstStyle/>
          <a:p>
            <a:pPr algn="ctr"/>
            <a:r>
              <a:rPr lang="en-IN" sz="2800" dirty="0"/>
              <a:t>Stochastic Approximation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15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03542" y="800735"/>
            <a:ext cx="8336915" cy="4909185"/>
          </a:xfrm>
          <a:ln>
            <a:solidFill>
              <a:schemeClr val="bg1"/>
            </a:solidFill>
          </a:ln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charset="0"/>
              <a:buChar char="q"/>
            </a:pPr>
            <a:r>
              <a:rPr lang="de-DE" dirty="0"/>
              <a:t> Methods are analysed based on following factors</a:t>
            </a:r>
          </a:p>
          <a:p>
            <a:pPr lvl="1">
              <a:buFont typeface="Wingdings" panose="05000000000000000000" charset="0"/>
              <a:buChar char="q"/>
            </a:pPr>
            <a:r>
              <a:rPr lang="de-DE" dirty="0"/>
              <a:t>Function evaluations per Iteration</a:t>
            </a:r>
          </a:p>
          <a:p>
            <a:pPr lvl="1">
              <a:buFont typeface="Wingdings" panose="05000000000000000000" charset="0"/>
              <a:buChar char="q"/>
            </a:pPr>
            <a:r>
              <a:rPr lang="de-DE" dirty="0"/>
              <a:t>Computational Complexity</a:t>
            </a:r>
          </a:p>
          <a:p>
            <a:pPr lvl="1">
              <a:buFont typeface="Wingdings" panose="05000000000000000000" charset="0"/>
              <a:buChar char="q"/>
            </a:pPr>
            <a:r>
              <a:rPr lang="de-DE" dirty="0"/>
              <a:t>Factors affecting convergence behaviour</a:t>
            </a:r>
          </a:p>
          <a:p>
            <a:pPr lvl="1">
              <a:buFont typeface="Wingdings" panose="05000000000000000000" charset="0"/>
              <a:buChar char="q"/>
            </a:pPr>
            <a:r>
              <a:rPr lang="de-DE" dirty="0"/>
              <a:t>Stability of algorithm</a:t>
            </a:r>
          </a:p>
          <a:p>
            <a:pPr lvl="1">
              <a:buFont typeface="Wingdings" panose="05000000000000000000" charset="0"/>
              <a:buChar char="q"/>
            </a:pPr>
            <a:r>
              <a:rPr lang="de-DE" dirty="0"/>
              <a:t>Accuracy : Difference between estimated and true solution</a:t>
            </a:r>
          </a:p>
          <a:p>
            <a:pPr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de-DE" dirty="0"/>
              <a:t>Performance optimization</a:t>
            </a:r>
          </a:p>
          <a:p>
            <a:pPr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de-DE" dirty="0"/>
              <a:t>Inter algorithm performance comparison</a:t>
            </a:r>
          </a:p>
          <a:p>
            <a:pPr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de-DE" dirty="0"/>
              <a:t>Algorithms use the virtual data</a:t>
            </a:r>
          </a:p>
          <a:p>
            <a:pPr lvl="1">
              <a:buFont typeface="Wingdings" panose="05000000000000000000" charset="0"/>
              <a:buChar char="q"/>
            </a:pPr>
            <a:endParaRPr lang="de-DE" dirty="0"/>
          </a:p>
          <a:p>
            <a:endParaRPr lang="de-DE" dirty="0"/>
          </a:p>
          <a:p>
            <a:pPr>
              <a:buFont typeface="Wingdings" panose="05000000000000000000" charset="0"/>
            </a:pPr>
            <a:endParaRPr lang="de-DE" dirty="0"/>
          </a:p>
          <a:p>
            <a:pPr>
              <a:buFont typeface="Wingdings" panose="05000000000000000000" charset="0"/>
            </a:pPr>
            <a:endParaRPr lang="de-DE" dirty="0"/>
          </a:p>
          <a:p>
            <a:pPr>
              <a:buFont typeface="Wingdings" panose="05000000000000000000" charset="0"/>
            </a:pPr>
            <a:endParaRPr lang="de-DE" dirty="0"/>
          </a:p>
          <a:p>
            <a:pPr>
              <a:buFont typeface="Wingdings" panose="05000000000000000000" charset="0"/>
            </a:pP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38"/>
    </mc:Choice>
    <mc:Fallback xmlns="">
      <p:transition spd="slow" advTm="10503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53997" y="837153"/>
                <a:ext cx="8520887" cy="4875750"/>
              </a:xfrm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de-DE" dirty="0"/>
                  <a:t> Stochastic Gradient Ascent :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de-DE" dirty="0"/>
              </a:p>
              <a:p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de-DE" dirty="0"/>
                  <a:t> Parameter update equation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ba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4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i="1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ba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the approximated gradient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i="1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the estimated parameter vector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Function evaluations increase with parameters</a:t>
                </a:r>
                <a:endParaRPr lang="en-US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53997" y="837153"/>
                <a:ext cx="8520887" cy="4875750"/>
              </a:xfrm>
              <a:blipFill>
                <a:blip r:embed="rId2"/>
                <a:stretch>
                  <a:fillRect l="-128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198D70-AACF-98A0-9EB9-C0EA80A5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/>
          <a:lstStyle/>
          <a:p>
            <a:pPr algn="ctr"/>
            <a:r>
              <a:rPr lang="en-US" sz="2400" dirty="0"/>
              <a:t>Stochastic Approximation : Stochastic Gradient Ascent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29AA5E7C-85D5-8B3C-834E-0590DBC62D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53861"/>
                  </p:ext>
                </p:extLst>
              </p:nvPr>
            </p:nvGraphicFramePr>
            <p:xfrm>
              <a:off x="679508" y="1376262"/>
              <a:ext cx="6702804" cy="15902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5703">
                      <a:extLst>
                        <a:ext uri="{9D8B030D-6E8A-4147-A177-3AD203B41FA5}">
                          <a16:colId xmlns:a16="http://schemas.microsoft.com/office/drawing/2014/main" val="762195770"/>
                        </a:ext>
                      </a:extLst>
                    </a:gridCol>
                    <a:gridCol w="4107101">
                      <a:extLst>
                        <a:ext uri="{9D8B030D-6E8A-4147-A177-3AD203B41FA5}">
                          <a16:colId xmlns:a16="http://schemas.microsoft.com/office/drawing/2014/main" val="2816497934"/>
                        </a:ext>
                      </a:extLst>
                    </a:gridCol>
                  </a:tblGrid>
                  <a:tr h="342298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Details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155854"/>
                      </a:ext>
                    </a:extLst>
                  </a:tr>
                  <a:tr h="623976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Function Evaluations per Iteration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number of parameters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</a:rPr>
                            <a:t>function evaluations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7498157"/>
                      </a:ext>
                    </a:extLst>
                  </a:tr>
                  <a:tr h="623976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Factors affecting convergence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Step size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</a:rPr>
                            <a:t>mainly decides the rate of convergence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5911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29AA5E7C-85D5-8B3C-834E-0590DBC62D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53861"/>
                  </p:ext>
                </p:extLst>
              </p:nvPr>
            </p:nvGraphicFramePr>
            <p:xfrm>
              <a:off x="679508" y="1376262"/>
              <a:ext cx="6702804" cy="15902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5703">
                      <a:extLst>
                        <a:ext uri="{9D8B030D-6E8A-4147-A177-3AD203B41FA5}">
                          <a16:colId xmlns:a16="http://schemas.microsoft.com/office/drawing/2014/main" val="762195770"/>
                        </a:ext>
                      </a:extLst>
                    </a:gridCol>
                    <a:gridCol w="4107101">
                      <a:extLst>
                        <a:ext uri="{9D8B030D-6E8A-4147-A177-3AD203B41FA5}">
                          <a16:colId xmlns:a16="http://schemas.microsoft.com/office/drawing/2014/main" val="2816497934"/>
                        </a:ext>
                      </a:extLst>
                    </a:gridCol>
                  </a:tblGrid>
                  <a:tr h="342298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Details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155854"/>
                      </a:ext>
                    </a:extLst>
                  </a:tr>
                  <a:tr h="623976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Function Evaluations per Iteration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259" t="-56311" r="-593" b="-1019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7498157"/>
                      </a:ext>
                    </a:extLst>
                  </a:tr>
                  <a:tr h="623976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Factors affecting convergence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259" t="-156311" r="-593" b="-19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59114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04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15"/>
    </mc:Choice>
    <mc:Fallback xmlns="">
      <p:transition spd="slow" advTm="3591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3ED825-8999-C7B3-2B87-86927A33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17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0E2C9-B5C7-034A-CAAA-1DF0F3B8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/>
          <a:lstStyle/>
          <a:p>
            <a:pPr algn="ctr"/>
            <a:r>
              <a:rPr lang="en-US" sz="2400" dirty="0"/>
              <a:t>Stochastic Approximation : Stochastic Gradient Ascent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71A4AD-47D9-4099-3A93-CD4922B51B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023457"/>
            <a:ext cx="8137524" cy="464848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Effect of Step size on Convergence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Different Step sizes are configured 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521685-7CFB-CD4F-8FA1-C422599B86D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9EE8514-8255-DE32-2769-1B467140A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94389"/>
              </p:ext>
            </p:extLst>
          </p:nvPr>
        </p:nvGraphicFramePr>
        <p:xfrm>
          <a:off x="536743" y="2316878"/>
          <a:ext cx="2131007" cy="1837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03">
                  <a:extLst>
                    <a:ext uri="{9D8B030D-6E8A-4147-A177-3AD203B41FA5}">
                      <a16:colId xmlns:a16="http://schemas.microsoft.com/office/drawing/2014/main" val="3007192002"/>
                    </a:ext>
                  </a:extLst>
                </a:gridCol>
                <a:gridCol w="1061404">
                  <a:extLst>
                    <a:ext uri="{9D8B030D-6E8A-4147-A177-3AD203B41FA5}">
                      <a16:colId xmlns:a16="http://schemas.microsoft.com/office/drawing/2014/main" val="4192423090"/>
                    </a:ext>
                  </a:extLst>
                </a:gridCol>
              </a:tblGrid>
              <a:tr h="30782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939934"/>
                  </a:ext>
                </a:extLst>
              </a:tr>
              <a:tr h="307829">
                <a:tc>
                  <a:txBody>
                    <a:bodyPr/>
                    <a:lstStyle/>
                    <a:p>
                      <a:r>
                        <a:rPr lang="en-US" sz="1200" dirty="0"/>
                        <a:t>SNR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096197"/>
                  </a:ext>
                </a:extLst>
              </a:tr>
              <a:tr h="307829">
                <a:tc>
                  <a:txBody>
                    <a:bodyPr/>
                    <a:lstStyle/>
                    <a:p>
                      <a:r>
                        <a:rPr lang="en-US" sz="1200" dirty="0"/>
                        <a:t>Initial guess 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947910"/>
                  </a:ext>
                </a:extLst>
              </a:tr>
              <a:tr h="307829">
                <a:tc>
                  <a:txBody>
                    <a:bodyPr/>
                    <a:lstStyle/>
                    <a:p>
                      <a:r>
                        <a:rPr lang="en-US" sz="1200" dirty="0"/>
                        <a:t>Initial guess elevation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539335"/>
                  </a:ext>
                </a:extLst>
              </a:tr>
              <a:tr h="307829">
                <a:tc>
                  <a:txBody>
                    <a:bodyPr/>
                    <a:lstStyle/>
                    <a:p>
                      <a:r>
                        <a:rPr lang="en-US" sz="1200" dirty="0"/>
                        <a:t>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331631"/>
                  </a:ext>
                </a:extLst>
              </a:tr>
            </a:tbl>
          </a:graphicData>
        </a:graphic>
      </p:graphicFrame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7723683-1E8B-234C-11BC-395D37B1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55" y="1895912"/>
            <a:ext cx="6132351" cy="38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09"/>
    </mc:Choice>
    <mc:Fallback xmlns="">
      <p:transition spd="slow" advTm="4080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 wrap="square"/>
          <a:lstStyle/>
          <a:p>
            <a:pPr algn="ctr"/>
            <a:r>
              <a:rPr lang="en-IN" sz="2400" dirty="0"/>
              <a:t>Stochastic Approximation : Variants of Gradient Ascent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70451" y="795208"/>
                <a:ext cx="8020461" cy="4909185"/>
              </a:xfrm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de-DE" dirty="0"/>
                  <a:t> Variants of Gradient Ascent : </a:t>
                </a:r>
              </a:p>
              <a:p>
                <a:pPr marL="1085850" lvl="1" indent="-285750">
                  <a:buFont typeface="Wingdings" panose="05000000000000000000" pitchFamily="2" charset="2"/>
                  <a:buChar char="q"/>
                </a:pPr>
                <a:r>
                  <a:rPr lang="de-DE" dirty="0"/>
                  <a:t> Gradient Ascent with Momentum :</a:t>
                </a:r>
              </a:p>
              <a:p>
                <a:r>
                  <a:rPr lang="de-DE" dirty="0"/>
                  <a:t>		</a:t>
                </a:r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de-DE" dirty="0"/>
                  <a:t> Update eqation 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ba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400" i="1" dirty="0"/>
              </a:p>
              <a:p>
                <a:pPr>
                  <a:lnSpc>
                    <a:spcPct val="100000"/>
                  </a:lnSpc>
                </a:pPr>
                <a:r>
                  <a:rPr lang="en-US" sz="1400" i="1" dirty="0"/>
                  <a:t>	                  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4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Momentum is kept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0.65</m:t>
                    </m:r>
                  </m:oMath>
                </a14:m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to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9 </m:t>
                    </m:r>
                  </m:oMath>
                </a14:m>
                <a:endParaRPr lang="en-US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Oscillations are produced</a:t>
                </a:r>
                <a:endParaRPr lang="en-US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4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4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</p:txBody>
          </p:sp>
        </mc:Choice>
        <mc:Fallback xmlns=""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70451" y="795208"/>
                <a:ext cx="8020461" cy="4909185"/>
              </a:xfrm>
              <a:blipFill>
                <a:blip r:embed="rId2"/>
                <a:stretch>
                  <a:fillRect l="-136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173F463A-1E9C-82DE-0A63-584A6F4B2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8299986"/>
                  </p:ext>
                </p:extLst>
              </p:nvPr>
            </p:nvGraphicFramePr>
            <p:xfrm>
              <a:off x="889233" y="1673975"/>
              <a:ext cx="6510149" cy="1250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40041">
                      <a:extLst>
                        <a:ext uri="{9D8B030D-6E8A-4147-A177-3AD203B41FA5}">
                          <a16:colId xmlns:a16="http://schemas.microsoft.com/office/drawing/2014/main" val="3389512571"/>
                        </a:ext>
                      </a:extLst>
                    </a:gridCol>
                    <a:gridCol w="3670108">
                      <a:extLst>
                        <a:ext uri="{9D8B030D-6E8A-4147-A177-3AD203B41FA5}">
                          <a16:colId xmlns:a16="http://schemas.microsoft.com/office/drawing/2014/main" val="3763070507"/>
                        </a:ext>
                      </a:extLst>
                    </a:gridCol>
                  </a:tblGrid>
                  <a:tr h="3365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Details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468410"/>
                      </a:ext>
                    </a:extLst>
                  </a:tr>
                  <a:tr h="20215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Function Evaluations per Iteration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200" dirty="0"/>
                            <a:t> parameters,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200" dirty="0"/>
                            <a:t> function   evaluations.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1675395"/>
                      </a:ext>
                    </a:extLst>
                  </a:tr>
                  <a:tr h="35643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Factors affecting convergence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Momentum factor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US" sz="1200" dirty="0"/>
                            <a:t> and</a:t>
                          </a:r>
                          <a:r>
                            <a:rPr lang="en-US" sz="1200" baseline="0" dirty="0"/>
                            <a:t> Step size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52963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173F463A-1E9C-82DE-0A63-584A6F4B2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8299986"/>
                  </p:ext>
                </p:extLst>
              </p:nvPr>
            </p:nvGraphicFramePr>
            <p:xfrm>
              <a:off x="889233" y="1673975"/>
              <a:ext cx="6510149" cy="1250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40041">
                      <a:extLst>
                        <a:ext uri="{9D8B030D-6E8A-4147-A177-3AD203B41FA5}">
                          <a16:colId xmlns:a16="http://schemas.microsoft.com/office/drawing/2014/main" val="3389512571"/>
                        </a:ext>
                      </a:extLst>
                    </a:gridCol>
                    <a:gridCol w="3670108">
                      <a:extLst>
                        <a:ext uri="{9D8B030D-6E8A-4147-A177-3AD203B41FA5}">
                          <a16:colId xmlns:a16="http://schemas.microsoft.com/office/drawing/2014/main" val="3763070507"/>
                        </a:ext>
                      </a:extLst>
                    </a:gridCol>
                  </a:tblGrid>
                  <a:tr h="3365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Details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4684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Function Evaluations per Iteration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446" t="-75000" r="-663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6753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Factors affecting convergence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446" t="-177333" r="-663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2963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361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2"/>
    </mc:Choice>
    <mc:Fallback xmlns="">
      <p:transition spd="slow" advTm="3302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E7EBFE-6783-6BB8-A667-1D2886DD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19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543103-CEA8-A1DF-A7ED-0121A856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/>
          <a:lstStyle/>
          <a:p>
            <a:r>
              <a:rPr lang="en-IN" sz="2400" dirty="0"/>
              <a:t>Stochastic Approximation : Variants of Gradient Ascent</a:t>
            </a: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251A04-237C-8854-3CBA-F8324FC60B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082180"/>
            <a:ext cx="8137524" cy="45897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Momentum factor on Convergence behavior.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Faster convergence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Oscillations produced for high momentum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9A789E-E1A0-D0E7-A878-C549C062BA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AD39380-1F62-CFB7-97FB-2323BDD03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48948"/>
              </p:ext>
            </p:extLst>
          </p:nvPr>
        </p:nvGraphicFramePr>
        <p:xfrm>
          <a:off x="591323" y="1928106"/>
          <a:ext cx="2097349" cy="244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059">
                  <a:extLst>
                    <a:ext uri="{9D8B030D-6E8A-4147-A177-3AD203B41FA5}">
                      <a16:colId xmlns:a16="http://schemas.microsoft.com/office/drawing/2014/main" val="3964645262"/>
                    </a:ext>
                  </a:extLst>
                </a:gridCol>
                <a:gridCol w="998290">
                  <a:extLst>
                    <a:ext uri="{9D8B030D-6E8A-4147-A177-3AD203B41FA5}">
                      <a16:colId xmlns:a16="http://schemas.microsoft.com/office/drawing/2014/main" val="2554117086"/>
                    </a:ext>
                  </a:extLst>
                </a:gridCol>
              </a:tblGrid>
              <a:tr h="4619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684509"/>
                  </a:ext>
                </a:extLst>
              </a:tr>
              <a:tr h="281343">
                <a:tc>
                  <a:txBody>
                    <a:bodyPr/>
                    <a:lstStyle/>
                    <a:p>
                      <a:r>
                        <a:rPr lang="en-US" sz="1200" dirty="0"/>
                        <a:t>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753519"/>
                  </a:ext>
                </a:extLst>
              </a:tr>
              <a:tr h="281343">
                <a:tc>
                  <a:txBody>
                    <a:bodyPr/>
                    <a:lstStyle/>
                    <a:p>
                      <a:r>
                        <a:rPr lang="en-US" sz="1200" dirty="0"/>
                        <a:t>Step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691425"/>
                  </a:ext>
                </a:extLst>
              </a:tr>
              <a:tr h="570697">
                <a:tc>
                  <a:txBody>
                    <a:bodyPr/>
                    <a:lstStyle/>
                    <a:p>
                      <a:r>
                        <a:rPr lang="en-US" sz="1200" dirty="0"/>
                        <a:t>Initial guess 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558481"/>
                  </a:ext>
                </a:extLst>
              </a:tr>
              <a:tr h="570697">
                <a:tc>
                  <a:txBody>
                    <a:bodyPr/>
                    <a:lstStyle/>
                    <a:p>
                      <a:r>
                        <a:rPr lang="en-US" sz="1200" dirty="0"/>
                        <a:t>Initial guess elevation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707939"/>
                  </a:ext>
                </a:extLst>
              </a:tr>
              <a:tr h="281343">
                <a:tc>
                  <a:txBody>
                    <a:bodyPr/>
                    <a:lstStyle/>
                    <a:p>
                      <a:r>
                        <a:rPr lang="en-US" sz="1200" dirty="0"/>
                        <a:t>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167487"/>
                  </a:ext>
                </a:extLst>
              </a:tr>
            </a:tbl>
          </a:graphicData>
        </a:graphic>
      </p:graphicFrame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D9E3086-99FE-8849-CA37-51C51D4A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72" y="1468073"/>
            <a:ext cx="6400201" cy="354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6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93"/>
    </mc:Choice>
    <mc:Fallback xmlns="">
      <p:transition spd="slow" advTm="252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6AFE57-C749-6780-4DD7-2012A3AD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682C9-279D-7360-D5BB-7638E2DD71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947956"/>
            <a:ext cx="8137524" cy="472398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 Robotic Positioning System</a:t>
            </a:r>
          </a:p>
          <a:p>
            <a:pPr>
              <a:lnSpc>
                <a:spcPct val="100000"/>
              </a:lnSpc>
              <a:buClr>
                <a:schemeClr val="accent1"/>
              </a:buClr>
            </a:pPr>
            <a:endParaRPr lang="en-US" dirty="0"/>
          </a:p>
          <a:p>
            <a:pPr marL="285750" indent="-28575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 Controlling position and angle</a:t>
            </a:r>
          </a:p>
          <a:p>
            <a:pPr>
              <a:lnSpc>
                <a:spcPct val="100000"/>
              </a:lnSpc>
              <a:buClr>
                <a:schemeClr val="accent1"/>
              </a:buClr>
            </a:pPr>
            <a:endParaRPr lang="en-US" dirty="0"/>
          </a:p>
          <a:p>
            <a:pPr marL="285750" indent="-28575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 Measurement Collection</a:t>
            </a:r>
          </a:p>
          <a:p>
            <a:pPr>
              <a:lnSpc>
                <a:spcPct val="100000"/>
              </a:lnSpc>
              <a:buClr>
                <a:schemeClr val="accent1"/>
              </a:buClr>
            </a:pPr>
            <a:endParaRPr lang="en-US" dirty="0"/>
          </a:p>
          <a:p>
            <a:pPr marL="285750" indent="-28575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 Detection of surface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28A39-B987-4616-708B-967B4A9C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7" y="368300"/>
            <a:ext cx="8137525" cy="378565"/>
          </a:xfrm>
        </p:spPr>
        <p:txBody>
          <a:bodyPr/>
          <a:lstStyle/>
          <a:p>
            <a:pPr algn="ctr"/>
            <a:r>
              <a:rPr lang="en-US" sz="2400" dirty="0"/>
              <a:t>Ultrasound NDT Setup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1A574E-7466-F473-C851-03F88C96FB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4C0E2F93-81EC-A328-13F5-C9F15854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34255" y="984090"/>
            <a:ext cx="4542640" cy="4470371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7C348837-7B1B-E083-C7C9-77B8DD626860}"/>
              </a:ext>
            </a:extLst>
          </p:cNvPr>
          <p:cNvSpPr/>
          <p:nvPr/>
        </p:nvSpPr>
        <p:spPr>
          <a:xfrm>
            <a:off x="1879134" y="4025134"/>
            <a:ext cx="1963024" cy="651929"/>
          </a:xfrm>
          <a:prstGeom prst="wedgeEllipseCallout">
            <a:avLst>
              <a:gd name="adj1" fmla="val 166137"/>
              <a:gd name="adj2" fmla="val -8040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Transducer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A5C0618B-CB06-8092-BA23-88866589BBCD}"/>
              </a:ext>
            </a:extLst>
          </p:cNvPr>
          <p:cNvSpPr/>
          <p:nvPr/>
        </p:nvSpPr>
        <p:spPr>
          <a:xfrm>
            <a:off x="1879134" y="4981072"/>
            <a:ext cx="1761688" cy="651929"/>
          </a:xfrm>
          <a:prstGeom prst="wedgeEllipseCallout">
            <a:avLst>
              <a:gd name="adj1" fmla="val 194881"/>
              <a:gd name="adj2" fmla="val -1799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Specimen </a:t>
            </a:r>
          </a:p>
        </p:txBody>
      </p:sp>
    </p:spTree>
    <p:extLst>
      <p:ext uri="{BB962C8B-B14F-4D97-AF65-F5344CB8AC3E}">
        <p14:creationId xmlns:p14="http://schemas.microsoft.com/office/powerpoint/2010/main" val="213132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46"/>
    </mc:Choice>
    <mc:Fallback xmlns="">
      <p:transition spd="slow" advTm="3664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 wrap="square"/>
          <a:lstStyle/>
          <a:p>
            <a:pPr algn="ctr"/>
            <a:r>
              <a:rPr lang="en-IN" sz="2400" dirty="0"/>
              <a:t>Stochastic Approximation : Variants of Gradient Ascent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53997" y="795208"/>
                <a:ext cx="8772557" cy="4909185"/>
              </a:xfrm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marL="1085850" lvl="1" indent="-285750">
                  <a:buFont typeface="Wingdings" panose="05000000000000000000" pitchFamily="2" charset="2"/>
                  <a:buChar char="q"/>
                </a:pPr>
                <a:r>
                  <a:rPr lang="de-DE" dirty="0"/>
                  <a:t> Accelerated Gradient Ascent:</a:t>
                </a:r>
              </a:p>
              <a:p>
                <a:pPr lvl="1" indent="0">
                  <a:buNone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de-DE" dirty="0"/>
                  <a:t> Update equation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bar>
                      <m:bar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</m:bar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ba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ba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14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de-DE" sz="1400" dirty="0"/>
                  <a:t>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sz="14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de-DE" dirty="0"/>
                  <a:t> Correction factor reduces oscillations</a:t>
                </a:r>
              </a:p>
            </p:txBody>
          </p:sp>
        </mc:Choice>
        <mc:Fallback xmlns=""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53997" y="795208"/>
                <a:ext cx="8772557" cy="4909185"/>
              </a:xfrm>
              <a:blipFill>
                <a:blip r:embed="rId2"/>
                <a:stretch>
                  <a:fillRect l="-124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8D7AB966-4269-C549-5404-915843D324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7694915"/>
                  </p:ext>
                </p:extLst>
              </p:nvPr>
            </p:nvGraphicFramePr>
            <p:xfrm>
              <a:off x="1526795" y="1589948"/>
              <a:ext cx="5989741" cy="1308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0169">
                      <a:extLst>
                        <a:ext uri="{9D8B030D-6E8A-4147-A177-3AD203B41FA5}">
                          <a16:colId xmlns:a16="http://schemas.microsoft.com/office/drawing/2014/main" val="1788562504"/>
                        </a:ext>
                      </a:extLst>
                    </a:gridCol>
                    <a:gridCol w="3449572">
                      <a:extLst>
                        <a:ext uri="{9D8B030D-6E8A-4147-A177-3AD203B41FA5}">
                          <a16:colId xmlns:a16="http://schemas.microsoft.com/office/drawing/2014/main" val="270665897"/>
                        </a:ext>
                      </a:extLst>
                    </a:gridCol>
                  </a:tblGrid>
                  <a:tr h="286394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Details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846921"/>
                      </a:ext>
                    </a:extLst>
                  </a:tr>
                  <a:tr h="4295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Function Evaluations per Iteration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200" dirty="0"/>
                            <a:t> parameters,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200" dirty="0"/>
                            <a:t> function   evaluations.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63485"/>
                      </a:ext>
                    </a:extLst>
                  </a:tr>
                  <a:tr h="54632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Factors affecting convergence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Correction factor, Momentum factor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US" sz="1200" dirty="0"/>
                            <a:t> and</a:t>
                          </a:r>
                          <a:r>
                            <a:rPr lang="en-US" sz="1200" baseline="0" dirty="0"/>
                            <a:t> Step size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89666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8D7AB966-4269-C549-5404-915843D324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7694915"/>
                  </p:ext>
                </p:extLst>
              </p:nvPr>
            </p:nvGraphicFramePr>
            <p:xfrm>
              <a:off x="1526795" y="1589948"/>
              <a:ext cx="5989741" cy="1308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0169">
                      <a:extLst>
                        <a:ext uri="{9D8B030D-6E8A-4147-A177-3AD203B41FA5}">
                          <a16:colId xmlns:a16="http://schemas.microsoft.com/office/drawing/2014/main" val="1788562504"/>
                        </a:ext>
                      </a:extLst>
                    </a:gridCol>
                    <a:gridCol w="3449572">
                      <a:extLst>
                        <a:ext uri="{9D8B030D-6E8A-4147-A177-3AD203B41FA5}">
                          <a16:colId xmlns:a16="http://schemas.microsoft.com/office/drawing/2014/main" val="270665897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Details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84692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Function Evaluations per Iteration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721" t="-67105" r="-705" b="-1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9663485"/>
                      </a:ext>
                    </a:extLst>
                  </a:tr>
                  <a:tr h="54632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Factors affecting convergence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721" t="-141111" r="-705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89666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8223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56"/>
    </mc:Choice>
    <mc:Fallback xmlns="">
      <p:transition spd="slow" advTm="2225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EE488-3A5B-1702-6F2E-1DCC84A0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081299-7F27-4F8E-B46D-99D6749E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/>
          <a:lstStyle/>
          <a:p>
            <a:r>
              <a:rPr lang="en-IN" sz="2400" dirty="0"/>
              <a:t>Stochastic Approximation : Variants of Gradient Ascent</a:t>
            </a: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BDDA0-4A2C-F98E-1BDC-13A76216B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939567"/>
            <a:ext cx="8137524" cy="473237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Important to observe the effect of correction factor.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Reduced oscillations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Correction factor important for high momentum values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316BA-F57F-E228-2679-44E595A369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75E19B9-F16E-85F1-EC2C-0E9001F9C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04049"/>
              </p:ext>
            </p:extLst>
          </p:nvPr>
        </p:nvGraphicFramePr>
        <p:xfrm>
          <a:off x="600961" y="1517105"/>
          <a:ext cx="1940855" cy="2652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45">
                  <a:extLst>
                    <a:ext uri="{9D8B030D-6E8A-4147-A177-3AD203B41FA5}">
                      <a16:colId xmlns:a16="http://schemas.microsoft.com/office/drawing/2014/main" val="741111526"/>
                    </a:ext>
                  </a:extLst>
                </a:gridCol>
                <a:gridCol w="1020110">
                  <a:extLst>
                    <a:ext uri="{9D8B030D-6E8A-4147-A177-3AD203B41FA5}">
                      <a16:colId xmlns:a16="http://schemas.microsoft.com/office/drawing/2014/main" val="3851892526"/>
                    </a:ext>
                  </a:extLst>
                </a:gridCol>
              </a:tblGrid>
              <a:tr h="2739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568069"/>
                  </a:ext>
                </a:extLst>
              </a:tr>
              <a:tr h="246547">
                <a:tc>
                  <a:txBody>
                    <a:bodyPr/>
                    <a:lstStyle/>
                    <a:p>
                      <a:r>
                        <a:rPr lang="en-US" sz="1200" dirty="0"/>
                        <a:t>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203837"/>
                  </a:ext>
                </a:extLst>
              </a:tr>
              <a:tr h="246547">
                <a:tc>
                  <a:txBody>
                    <a:bodyPr/>
                    <a:lstStyle/>
                    <a:p>
                      <a:r>
                        <a:rPr lang="en-US" sz="1200" dirty="0"/>
                        <a:t>Step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829406"/>
                  </a:ext>
                </a:extLst>
              </a:tr>
              <a:tr h="410912">
                <a:tc>
                  <a:txBody>
                    <a:bodyPr/>
                    <a:lstStyle/>
                    <a:p>
                      <a:r>
                        <a:rPr lang="en-US" sz="1200" dirty="0"/>
                        <a:t>Initial guess 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61268"/>
                  </a:ext>
                </a:extLst>
              </a:tr>
              <a:tr h="421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Initial guess elevation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509788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r>
                        <a:rPr lang="en-US" sz="1200" dirty="0"/>
                        <a:t>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858791"/>
                  </a:ext>
                </a:extLst>
              </a:tr>
            </a:tbl>
          </a:graphicData>
        </a:graphic>
      </p:graphicFrame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17102C5-6B37-BDDA-EBB7-5DFF152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22" y="1250423"/>
            <a:ext cx="6003675" cy="34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2"/>
    </mc:Choice>
    <mc:Fallback xmlns="">
      <p:transition spd="slow" advTm="1823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53997" y="795209"/>
                <a:ext cx="8336915" cy="4808638"/>
              </a:xfrm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>
                  <a:buFont typeface="Wingdings" panose="05000000000000000000" charset="0"/>
                  <a:buChar char="q"/>
                </a:pPr>
                <a:r>
                  <a:rPr lang="de-DE" dirty="0"/>
                  <a:t>  Simultaneous Perturbation Stochastic Approximation:</a:t>
                </a:r>
              </a:p>
              <a:p>
                <a:pPr lvl="1">
                  <a:buFont typeface="Wingdings" panose="05000000000000000000" charset="0"/>
                  <a:buChar char="q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de-DE" dirty="0"/>
                  <a:t> Update equation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ba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400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de-DE" dirty="0"/>
                  <a:t> Adaptive step size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num>
                      <m:den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dirty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de-DE" dirty="0"/>
                  <a:t> Suitable for large number of parameters. </a:t>
                </a:r>
              </a:p>
            </p:txBody>
          </p:sp>
        </mc:Choice>
        <mc:Fallback xmlns=""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53997" y="795209"/>
                <a:ext cx="8336915" cy="4808638"/>
              </a:xfrm>
              <a:blipFill>
                <a:blip r:embed="rId2"/>
                <a:stretch>
                  <a:fillRect l="-131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B56B57-911B-60B6-6B8E-CB8A5533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/>
          <a:lstStyle/>
          <a:p>
            <a:pPr algn="ctr"/>
            <a:r>
              <a:rPr lang="en-IN" sz="2400" dirty="0"/>
              <a:t>Stochastic Approximation : SPSA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03DB769A-E3FD-2BBB-FF09-167F43766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38765"/>
                  </p:ext>
                </p:extLst>
              </p:nvPr>
            </p:nvGraphicFramePr>
            <p:xfrm>
              <a:off x="1191237" y="1397000"/>
              <a:ext cx="5989475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9321">
                      <a:extLst>
                        <a:ext uri="{9D8B030D-6E8A-4147-A177-3AD203B41FA5}">
                          <a16:colId xmlns:a16="http://schemas.microsoft.com/office/drawing/2014/main" val="4214789561"/>
                        </a:ext>
                      </a:extLst>
                    </a:gridCol>
                    <a:gridCol w="3540154">
                      <a:extLst>
                        <a:ext uri="{9D8B030D-6E8A-4147-A177-3AD203B41FA5}">
                          <a16:colId xmlns:a16="http://schemas.microsoft.com/office/drawing/2014/main" val="2714406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Details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2428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Function Evaluations per Iteration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Only 2 function evaluations, irrespective of number of parameter being optimized.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01223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Factors affecting convergence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Step size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1200" dirty="0"/>
                            <a:t> mainly</a:t>
                          </a:r>
                          <a:r>
                            <a:rPr lang="en-US" sz="1200" baseline="0" dirty="0"/>
                            <a:t> affects the rate of convergence. It uses adaptive step size.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3073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03DB769A-E3FD-2BBB-FF09-167F43766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38765"/>
                  </p:ext>
                </p:extLst>
              </p:nvPr>
            </p:nvGraphicFramePr>
            <p:xfrm>
              <a:off x="1191237" y="1397000"/>
              <a:ext cx="5989475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9321">
                      <a:extLst>
                        <a:ext uri="{9D8B030D-6E8A-4147-A177-3AD203B41FA5}">
                          <a16:colId xmlns:a16="http://schemas.microsoft.com/office/drawing/2014/main" val="4214789561"/>
                        </a:ext>
                      </a:extLst>
                    </a:gridCol>
                    <a:gridCol w="3540154">
                      <a:extLst>
                        <a:ext uri="{9D8B030D-6E8A-4147-A177-3AD203B41FA5}">
                          <a16:colId xmlns:a16="http://schemas.microsoft.com/office/drawing/2014/main" val="2714406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Details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242822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Function Evaluations per Iteration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Only 2 function evaluations, irrespective of number of parameter being optimized.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01223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Factors affecting convergence</a:t>
                          </a:r>
                        </a:p>
                        <a:p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363" t="-184000" r="-861" b="-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07347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74F56B2-64DA-A723-E9ED-6708A2844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52818"/>
              </p:ext>
            </p:extLst>
          </p:nvPr>
        </p:nvGraphicFramePr>
        <p:xfrm>
          <a:off x="5444455" y="3199528"/>
          <a:ext cx="2421213" cy="188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458">
                  <a:extLst>
                    <a:ext uri="{9D8B030D-6E8A-4147-A177-3AD203B41FA5}">
                      <a16:colId xmlns:a16="http://schemas.microsoft.com/office/drawing/2014/main" val="606106257"/>
                    </a:ext>
                  </a:extLst>
                </a:gridCol>
                <a:gridCol w="995755">
                  <a:extLst>
                    <a:ext uri="{9D8B030D-6E8A-4147-A177-3AD203B41FA5}">
                      <a16:colId xmlns:a16="http://schemas.microsoft.com/office/drawing/2014/main" val="751731795"/>
                    </a:ext>
                  </a:extLst>
                </a:gridCol>
              </a:tblGrid>
              <a:tr h="35548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718619"/>
                  </a:ext>
                </a:extLst>
              </a:tr>
              <a:tr h="533220">
                <a:tc>
                  <a:txBody>
                    <a:bodyPr/>
                    <a:lstStyle/>
                    <a:p>
                      <a:r>
                        <a:rPr lang="en-US" sz="1200" dirty="0"/>
                        <a:t>Initial guess 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12828"/>
                  </a:ext>
                </a:extLst>
              </a:tr>
              <a:tr h="533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Initial guess elevation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91966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Iterations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82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65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4"/>
    </mc:Choice>
    <mc:Fallback xmlns="">
      <p:transition spd="slow" advTm="5500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408BAF-09DD-D3EF-43AB-1547E9E8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23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02EB81-9C5E-B61C-C891-22639072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/>
          <a:lstStyle/>
          <a:p>
            <a:pPr algn="ctr"/>
            <a:r>
              <a:rPr lang="en-IN" sz="2400" dirty="0"/>
              <a:t>Stochastic Approximation : SPSA</a:t>
            </a: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76E77-C20E-C86D-510D-C98B67320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889233"/>
            <a:ext cx="8137524" cy="478270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Stability of Algorithm is tested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F0944-7B73-DF07-00B7-949EDE71CF3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B3C7BAF-EDAB-B15F-7D96-B8A6A06B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15" y="1320911"/>
            <a:ext cx="8014604" cy="424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0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74"/>
    </mc:Choice>
    <mc:Fallback xmlns="">
      <p:transition spd="slow" advTm="3777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FA9D5-57C4-2A22-F002-6452E82C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24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41FB8-CCD3-3782-BD51-89A5861F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710964"/>
          </a:xfrm>
        </p:spPr>
        <p:txBody>
          <a:bodyPr/>
          <a:lstStyle/>
          <a:p>
            <a:pPr algn="ctr"/>
            <a:r>
              <a:rPr lang="en-US" sz="2400" dirty="0"/>
              <a:t>Stochastic Approximation : Algorithm Performance Comparison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3CDA3D-8ABB-3993-44CE-D730D71BE0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308683"/>
            <a:ext cx="8212923" cy="4363260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 Test scenario is configured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 Performance Comparison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Iterations required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Function evaluations 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Accuracy </a:t>
            </a:r>
          </a:p>
          <a:p>
            <a:pPr marL="1085850" lvl="1" indent="-285750">
              <a:buFont typeface="Wingdings" panose="05000000000000000000" pitchFamily="2" charset="2"/>
              <a:buChar char="q"/>
            </a:pPr>
            <a:r>
              <a:rPr lang="en-US" dirty="0"/>
              <a:t> Stability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Suitability for real world testing 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B040C-25D9-8E76-C777-CC06C1E35CA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85F2BBCF-859E-A53B-FEC4-EE3DBC5B4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963822"/>
              </p:ext>
            </p:extLst>
          </p:nvPr>
        </p:nvGraphicFramePr>
        <p:xfrm>
          <a:off x="5487670" y="2099454"/>
          <a:ext cx="2111486" cy="238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43">
                  <a:extLst>
                    <a:ext uri="{9D8B030D-6E8A-4147-A177-3AD203B41FA5}">
                      <a16:colId xmlns:a16="http://schemas.microsoft.com/office/drawing/2014/main" val="2458579492"/>
                    </a:ext>
                  </a:extLst>
                </a:gridCol>
                <a:gridCol w="1055743">
                  <a:extLst>
                    <a:ext uri="{9D8B030D-6E8A-4147-A177-3AD203B41FA5}">
                      <a16:colId xmlns:a16="http://schemas.microsoft.com/office/drawing/2014/main" val="1471292332"/>
                    </a:ext>
                  </a:extLst>
                </a:gridCol>
              </a:tblGrid>
              <a:tr h="3547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33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SNR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71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Step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22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Initial guess 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9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Initial guess elevation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1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8821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4ABDEC5-0279-A6C8-A593-D347263AB830}"/>
              </a:ext>
            </a:extLst>
          </p:cNvPr>
          <p:cNvSpPr txBox="1"/>
          <p:nvPr/>
        </p:nvSpPr>
        <p:spPr>
          <a:xfrm>
            <a:off x="5687736" y="1443100"/>
            <a:ext cx="17113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Test Scenario</a:t>
            </a:r>
          </a:p>
        </p:txBody>
      </p:sp>
    </p:spTree>
    <p:extLst>
      <p:ext uri="{BB962C8B-B14F-4D97-AF65-F5344CB8AC3E}">
        <p14:creationId xmlns:p14="http://schemas.microsoft.com/office/powerpoint/2010/main" val="278220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04"/>
    </mc:Choice>
    <mc:Fallback xmlns="">
      <p:transition spd="slow" advTm="3180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DEA4B-1284-F617-9706-5F965D1E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25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4DC62-5816-1BAC-3E96-82F3FD99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710964"/>
          </a:xfrm>
        </p:spPr>
        <p:txBody>
          <a:bodyPr/>
          <a:lstStyle/>
          <a:p>
            <a:pPr algn="ctr"/>
            <a:r>
              <a:rPr lang="en-US" sz="2400" dirty="0"/>
              <a:t>Stochastic Approximation : Algorithm Performance Comparison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6DD4CC-3FA5-010C-D862-D77ED357D9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082180"/>
            <a:ext cx="8137524" cy="45897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F12D72-4B4F-0E8E-8B01-2AA0890BAF8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5" name="Picture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1CE073ED-F451-CF8C-66E0-7270772C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258348"/>
            <a:ext cx="7868163" cy="42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75"/>
    </mc:Choice>
    <mc:Fallback xmlns="">
      <p:transition spd="slow" advTm="6537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344DB0-2DC5-CCEC-3B58-2F57E406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26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E16BF-E218-FABF-3E32-1BA6DEFF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/>
          <a:lstStyle/>
          <a:p>
            <a:r>
              <a:rPr lang="en-US" sz="2400" dirty="0"/>
              <a:t>Algorithm Performance Comparison : 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750D2A-0E7F-2C11-833B-04CF802BE1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040235"/>
            <a:ext cx="8137524" cy="463170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Performance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Experiment is run for 30 Iterations.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E2C75-4B7D-7C4B-73B8-A84606AC14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D346F7B-7B76-EB04-F57B-74FDA0863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510585"/>
              </p:ext>
            </p:extLst>
          </p:nvPr>
        </p:nvGraphicFramePr>
        <p:xfrm>
          <a:off x="2045414" y="2135122"/>
          <a:ext cx="3961217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476">
                  <a:extLst>
                    <a:ext uri="{9D8B030D-6E8A-4147-A177-3AD203B41FA5}">
                      <a16:colId xmlns:a16="http://schemas.microsoft.com/office/drawing/2014/main" val="59974762"/>
                    </a:ext>
                  </a:extLst>
                </a:gridCol>
                <a:gridCol w="1247835">
                  <a:extLst>
                    <a:ext uri="{9D8B030D-6E8A-4147-A177-3AD203B41FA5}">
                      <a16:colId xmlns:a16="http://schemas.microsoft.com/office/drawing/2014/main" val="1066436334"/>
                    </a:ext>
                  </a:extLst>
                </a:gridCol>
                <a:gridCol w="1446906">
                  <a:extLst>
                    <a:ext uri="{9D8B030D-6E8A-4147-A177-3AD203B41FA5}">
                      <a16:colId xmlns:a16="http://schemas.microsoft.com/office/drawing/2014/main" val="466711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Function Evaluations/Iteration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 Function Evaluations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12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Gradient Ascent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142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Gradient Ascent with momentum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0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Accelerated Gradient Ascent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97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SPSA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47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Newton’s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7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Quasi Newton’s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584333"/>
                  </a:ext>
                </a:extLst>
              </a:tr>
            </a:tbl>
          </a:graphicData>
        </a:graphic>
      </p:graphicFrame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6E2779C-F66F-AE7B-C4B8-F4FA19370476}"/>
              </a:ext>
            </a:extLst>
          </p:cNvPr>
          <p:cNvSpPr/>
          <p:nvPr/>
        </p:nvSpPr>
        <p:spPr>
          <a:xfrm>
            <a:off x="6250992" y="1077725"/>
            <a:ext cx="1428516" cy="592408"/>
          </a:xfrm>
          <a:prstGeom prst="wedgeEllipseCallout">
            <a:avLst>
              <a:gd name="adj1" fmla="val -91588"/>
              <a:gd name="adj2" fmla="val 950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 Current experiment</a:t>
            </a:r>
          </a:p>
        </p:txBody>
      </p:sp>
    </p:spTree>
    <p:extLst>
      <p:ext uri="{BB962C8B-B14F-4D97-AF65-F5344CB8AC3E}">
        <p14:creationId xmlns:p14="http://schemas.microsoft.com/office/powerpoint/2010/main" val="6657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74"/>
    </mc:Choice>
    <mc:Fallback xmlns="">
      <p:transition spd="slow" advTm="4777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C2BDF-997E-8026-9FD1-CB8F634E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27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AAEF02-8998-98E5-F851-2398DC2E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pPr algn="ctr"/>
            <a:r>
              <a:rPr lang="en-US" sz="2800" dirty="0"/>
              <a:t>Summary and Contribution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DDAB34-EA7F-28BC-FA47-837DF68E72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040235"/>
            <a:ext cx="8137524" cy="463170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9B48D-D666-55AD-0CE1-AF80DF94D6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EAB076-04C0-0CF0-CD01-AA7ED673986E}"/>
              </a:ext>
            </a:extLst>
          </p:cNvPr>
          <p:cNvSpPr/>
          <p:nvPr/>
        </p:nvSpPr>
        <p:spPr>
          <a:xfrm>
            <a:off x="3254929" y="2597091"/>
            <a:ext cx="2298583" cy="1075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Virtual Calibration Platform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28E0630-D33F-0BDC-EF91-F43346D1B713}"/>
              </a:ext>
            </a:extLst>
          </p:cNvPr>
          <p:cNvSpPr/>
          <p:nvPr/>
        </p:nvSpPr>
        <p:spPr>
          <a:xfrm>
            <a:off x="1661021" y="1204168"/>
            <a:ext cx="1484852" cy="989901"/>
          </a:xfrm>
          <a:prstGeom prst="wedgeEllipseCallout">
            <a:avLst>
              <a:gd name="adj1" fmla="val 87642"/>
              <a:gd name="adj2" fmla="val 709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Useful prior to real world testing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D4A0D31-9F56-FED2-3C10-F2A0769BA127}"/>
              </a:ext>
            </a:extLst>
          </p:cNvPr>
          <p:cNvSpPr/>
          <p:nvPr/>
        </p:nvSpPr>
        <p:spPr>
          <a:xfrm>
            <a:off x="5377343" y="1137707"/>
            <a:ext cx="1484852" cy="781574"/>
          </a:xfrm>
          <a:prstGeom prst="wedgeEllipseCallout">
            <a:avLst>
              <a:gd name="adj1" fmla="val -64900"/>
              <a:gd name="adj2" fmla="val 1092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Faster prototyping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22EB476A-D3C7-9E33-EBA5-28A228813B70}"/>
              </a:ext>
            </a:extLst>
          </p:cNvPr>
          <p:cNvSpPr/>
          <p:nvPr/>
        </p:nvSpPr>
        <p:spPr>
          <a:xfrm>
            <a:off x="1024402" y="3544094"/>
            <a:ext cx="1484852" cy="841407"/>
          </a:xfrm>
          <a:prstGeom prst="wedgeEllipseCallout">
            <a:avLst>
              <a:gd name="adj1" fmla="val 89903"/>
              <a:gd name="adj2" fmla="val -7669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Removal of hardware dependency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47D64F0-7284-F37F-ECEE-0D056789F509}"/>
              </a:ext>
            </a:extLst>
          </p:cNvPr>
          <p:cNvSpPr/>
          <p:nvPr/>
        </p:nvSpPr>
        <p:spPr>
          <a:xfrm>
            <a:off x="6310514" y="2950969"/>
            <a:ext cx="1811973" cy="841407"/>
          </a:xfrm>
          <a:prstGeom prst="wedgeEllipseCallout">
            <a:avLst>
              <a:gd name="adj1" fmla="val -84394"/>
              <a:gd name="adj2" fmla="val -14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Programmability of Parameters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064D0506-90D8-E88A-94F1-6C333C05C9E5}"/>
              </a:ext>
            </a:extLst>
          </p:cNvPr>
          <p:cNvSpPr/>
          <p:nvPr/>
        </p:nvSpPr>
        <p:spPr>
          <a:xfrm>
            <a:off x="3749879" y="4427513"/>
            <a:ext cx="1652632" cy="841407"/>
          </a:xfrm>
          <a:prstGeom prst="wedgeEllipseCallout">
            <a:avLst>
              <a:gd name="adj1" fmla="val 7173"/>
              <a:gd name="adj2" fmla="val -1245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Automation of Calibration process</a:t>
            </a:r>
          </a:p>
        </p:txBody>
      </p:sp>
    </p:spTree>
    <p:extLst>
      <p:ext uri="{BB962C8B-B14F-4D97-AF65-F5344CB8AC3E}">
        <p14:creationId xmlns:p14="http://schemas.microsoft.com/office/powerpoint/2010/main" val="7974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51"/>
    </mc:Choice>
    <mc:Fallback xmlns="">
      <p:transition spd="slow" advTm="7355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D7289B-2BED-5FA0-B60F-4BFD8A42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28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29E6A-03C8-F17D-DBAF-455F7976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pPr algn="ctr"/>
            <a:r>
              <a:rPr lang="en-US" sz="2800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1E704-B8FE-4D06-BAF1-64A2B19E98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Alternative to hardware-based calibration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Independent Components working together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Automation of calibration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Optimization of performance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Limitations of measurement model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141FD-7C58-4A3A-F461-5458FFDC203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51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56"/>
    </mc:Choice>
    <mc:Fallback xmlns="">
      <p:transition spd="slow" advTm="10705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931545"/>
          </a:xfrm>
        </p:spPr>
        <p:txBody>
          <a:bodyPr/>
          <a:lstStyle/>
          <a:p>
            <a:r>
              <a:rPr lang="en-IN" altLang="en-US" dirty="0">
                <a:sym typeface="+mn-ea"/>
              </a:rPr>
              <a:t>Thank you !!!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en-IN" altLang="en-US" dirty="0"/>
              <a:t> </a:t>
            </a:r>
            <a:r>
              <a:rPr lang="en-IN" altLang="en-US" dirty="0">
                <a:sym typeface="+mn-ea"/>
              </a:rPr>
              <a:t>Questions</a:t>
            </a:r>
            <a:endParaRPr lang="en-I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29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7"/>
    </mc:Choice>
    <mc:Fallback xmlns="">
      <p:transition spd="slow" advTm="101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5F34AF-F1E5-6261-639E-0EA83F79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41CD25E-859D-FB20-5F27-6F8A40D5A98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03238" y="1031845"/>
                <a:ext cx="8137524" cy="4727187"/>
              </a:xfrm>
            </p:spPr>
            <p:txBody>
              <a:bodyPr/>
              <a:lstStyle/>
              <a:p>
                <a:pPr marL="285750" indent="-285750">
                  <a:lnSpc>
                    <a:spcPct val="20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r>
                  <a:rPr lang="en-US" dirty="0"/>
                  <a:t> Signal strength is angle dependent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r>
                  <a:rPr lang="en-US" dirty="0"/>
                  <a:t> Better surface detection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r>
                  <a:rPr lang="en-US" dirty="0"/>
                  <a:t> Finding optimum orientation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41CD25E-859D-FB20-5F27-6F8A40D5A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03238" y="1031845"/>
                <a:ext cx="8137524" cy="4727187"/>
              </a:xfrm>
              <a:blipFill>
                <a:blip r:embed="rId2"/>
                <a:stretch>
                  <a:fillRect l="-1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E30D6C16-73E7-5B22-CB9A-96A44A13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Measurement Setup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6AECD4-57E1-6C98-1B1F-65A314AE3B7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BDAD6FB-37C8-FF6C-0CFE-426CACBB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88" y="2659310"/>
            <a:ext cx="3486274" cy="3186813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32A76A2A-D33F-E178-4C51-D1AAF8CA4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362" y="2441446"/>
            <a:ext cx="4539569" cy="340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5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22"/>
    </mc:Choice>
    <mc:Fallback xmlns="">
      <p:transition spd="slow" advTm="6052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37B760-FB01-2B5E-AD90-15FAE5FD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30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CB184E-97BD-EDF4-BEBD-8659B624E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pPr algn="ctr"/>
            <a:r>
              <a:rPr lang="en-US" sz="2800" dirty="0"/>
              <a:t>Extra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3C107-63BB-24BC-F552-552EFE362A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7296E-58B2-B41C-6F36-065380D7DA5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7596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sz="2800" dirty="0">
                <a:sym typeface="+mn-ea"/>
              </a:rPr>
              <a:t>Problem Description</a:t>
            </a:r>
            <a:endParaRPr lang="de-DE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31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337185" y="857666"/>
            <a:ext cx="8469630" cy="4865590"/>
          </a:xfrm>
        </p:spPr>
        <p:txBody>
          <a:bodyPr/>
          <a:lstStyle/>
          <a:p>
            <a:pPr fontAlgn="auto">
              <a:lnSpc>
                <a:spcPct val="150000"/>
              </a:lnSpc>
              <a:buClr>
                <a:srgbClr val="FF7900"/>
              </a:buClr>
            </a:pPr>
            <a:r>
              <a:rPr lang="en-IN" altLang="en-US" dirty="0">
                <a:sym typeface="+mn-ea"/>
              </a:rPr>
              <a:t>  </a:t>
            </a:r>
          </a:p>
          <a:p>
            <a:pPr fontAlgn="auto">
              <a:lnSpc>
                <a:spcPct val="150000"/>
              </a:lnSpc>
              <a:buClr>
                <a:srgbClr val="FF7900"/>
              </a:buClr>
            </a:pPr>
            <a:endParaRPr lang="en-IN" altLang="en-US" dirty="0">
              <a:sym typeface="+mn-ea"/>
            </a:endParaRPr>
          </a:p>
          <a:p>
            <a:pPr fontAlgn="auto">
              <a:lnSpc>
                <a:spcPct val="150000"/>
              </a:lnSpc>
              <a:buClr>
                <a:srgbClr val="FF7900"/>
              </a:buClr>
            </a:pPr>
            <a:endParaRPr lang="en-IN" altLang="en-US" dirty="0">
              <a:sym typeface="+mn-ea"/>
            </a:endParaRPr>
          </a:p>
          <a:p>
            <a:pPr fontAlgn="auto">
              <a:lnSpc>
                <a:spcPct val="150000"/>
              </a:lnSpc>
              <a:buClr>
                <a:srgbClr val="FF7900"/>
              </a:buClr>
            </a:pPr>
            <a:endParaRPr lang="en-IN" altLang="en-US" dirty="0">
              <a:sym typeface="+mn-ea"/>
            </a:endParaRPr>
          </a:p>
          <a:p>
            <a:pPr fontAlgn="auto">
              <a:lnSpc>
                <a:spcPct val="150000"/>
              </a:lnSpc>
              <a:buClr>
                <a:srgbClr val="FF7900"/>
              </a:buClr>
            </a:pPr>
            <a:endParaRPr lang="en-IN" altLang="en-US" dirty="0">
              <a:sym typeface="+mn-ea"/>
            </a:endParaRPr>
          </a:p>
          <a:p>
            <a:pPr fontAlgn="auto">
              <a:lnSpc>
                <a:spcPct val="150000"/>
              </a:lnSpc>
              <a:buClr>
                <a:srgbClr val="FF7900"/>
              </a:buClr>
            </a:pPr>
            <a:endParaRPr lang="en-IN" altLang="en-US" dirty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r>
              <a:rPr lang="en-IN" altLang="en-US" dirty="0">
                <a:sym typeface="+mn-ea"/>
              </a:rPr>
              <a:t> Goal is to identify and localize defects.</a:t>
            </a:r>
          </a:p>
          <a:p>
            <a:pPr marL="285750" indent="-285750" fontAlgn="auto">
              <a:lnSpc>
                <a:spcPct val="15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r>
              <a:rPr lang="en-IN" altLang="en-US" dirty="0">
                <a:sym typeface="+mn-ea"/>
              </a:rPr>
              <a:t> Strength of reflected signal is angle dependent.</a:t>
            </a:r>
          </a:p>
          <a:p>
            <a:pPr marL="285750" indent="-285750" fontAlgn="auto">
              <a:lnSpc>
                <a:spcPct val="15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r>
              <a:rPr lang="en-IN" altLang="en-US" dirty="0">
                <a:sym typeface="+mn-ea"/>
              </a:rPr>
              <a:t> Transmit pulse must be shot at an optimum angle.</a:t>
            </a:r>
          </a:p>
          <a:p>
            <a:pPr fontAlgn="auto">
              <a:lnSpc>
                <a:spcPct val="150000"/>
              </a:lnSpc>
              <a:buClr>
                <a:srgbClr val="FF7900"/>
              </a:buClr>
            </a:pPr>
            <a:r>
              <a:rPr lang="en-IN" altLang="en-US" dirty="0">
                <a:sym typeface="+mn-ea"/>
              </a:rPr>
              <a:t>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666B69-EC5C-7CCA-FD46-7534F56B7238}"/>
              </a:ext>
            </a:extLst>
          </p:cNvPr>
          <p:cNvSpPr/>
          <p:nvPr/>
        </p:nvSpPr>
        <p:spPr>
          <a:xfrm>
            <a:off x="1585519" y="1134744"/>
            <a:ext cx="1728132" cy="8640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Robotic Positioner (Holding Transducer)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EECD047-CE0F-AEDE-6CEF-77F898AAFA66}"/>
              </a:ext>
            </a:extLst>
          </p:cNvPr>
          <p:cNvSpPr/>
          <p:nvPr/>
        </p:nvSpPr>
        <p:spPr>
          <a:xfrm>
            <a:off x="1999100" y="2063692"/>
            <a:ext cx="360727" cy="7969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50535E3-9BD5-6283-D84B-C9F72C347CE9}"/>
              </a:ext>
            </a:extLst>
          </p:cNvPr>
          <p:cNvSpPr/>
          <p:nvPr/>
        </p:nvSpPr>
        <p:spPr>
          <a:xfrm flipV="1">
            <a:off x="2519190" y="2045142"/>
            <a:ext cx="360727" cy="79695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0C9404-2B23-0B76-01AE-6BF7C3BD9FBD}"/>
              </a:ext>
            </a:extLst>
          </p:cNvPr>
          <p:cNvSpPr/>
          <p:nvPr/>
        </p:nvSpPr>
        <p:spPr>
          <a:xfrm>
            <a:off x="1510018" y="2888428"/>
            <a:ext cx="1879134" cy="645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Surface under test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21539EA5-2CB9-1482-6904-29299A3489F4}"/>
              </a:ext>
            </a:extLst>
          </p:cNvPr>
          <p:cNvSpPr/>
          <p:nvPr/>
        </p:nvSpPr>
        <p:spPr>
          <a:xfrm>
            <a:off x="3726936" y="1110732"/>
            <a:ext cx="1171456" cy="729568"/>
          </a:xfrm>
          <a:prstGeom prst="wedgeRoundRectCallout">
            <a:avLst>
              <a:gd name="adj1" fmla="val -76226"/>
              <a:gd name="adj2" fmla="val 3431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Position and orientation of transducer is controlled.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1F3710-9638-3A38-2B81-E41EF3507CC1}"/>
              </a:ext>
            </a:extLst>
          </p:cNvPr>
          <p:cNvSpPr txBox="1"/>
          <p:nvPr/>
        </p:nvSpPr>
        <p:spPr>
          <a:xfrm>
            <a:off x="562875" y="2239861"/>
            <a:ext cx="94714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Transmit Pulse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63395-CC7E-9B79-95DC-FB9EFA36E5BF}"/>
              </a:ext>
            </a:extLst>
          </p:cNvPr>
          <p:cNvSpPr txBox="1"/>
          <p:nvPr/>
        </p:nvSpPr>
        <p:spPr>
          <a:xfrm>
            <a:off x="3464653" y="2239861"/>
            <a:ext cx="9446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Reflected Signal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C06650-0E27-132D-C3F4-226C7233FA37}"/>
              </a:ext>
            </a:extLst>
          </p:cNvPr>
          <p:cNvCxnSpPr/>
          <p:nvPr/>
        </p:nvCxnSpPr>
        <p:spPr>
          <a:xfrm>
            <a:off x="1510018" y="2492928"/>
            <a:ext cx="4890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EF2BF93-F5CD-08A3-0107-FAF99A752EBE}"/>
              </a:ext>
            </a:extLst>
          </p:cNvPr>
          <p:cNvCxnSpPr>
            <a:cxnSpLocks/>
          </p:cNvCxnSpPr>
          <p:nvPr/>
        </p:nvCxnSpPr>
        <p:spPr>
          <a:xfrm>
            <a:off x="4409310" y="2492928"/>
            <a:ext cx="10805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D2BFC1-193B-1BCB-EDBF-77BBDE533782}"/>
              </a:ext>
            </a:extLst>
          </p:cNvPr>
          <p:cNvCxnSpPr>
            <a:cxnSpLocks/>
          </p:cNvCxnSpPr>
          <p:nvPr/>
        </p:nvCxnSpPr>
        <p:spPr>
          <a:xfrm flipH="1">
            <a:off x="2948729" y="2492928"/>
            <a:ext cx="514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Capture2">
            <a:extLst>
              <a:ext uri="{FF2B5EF4-FFF2-40B4-BE49-F238E27FC236}">
                <a16:creationId xmlns:a16="http://schemas.microsoft.com/office/drawing/2014/main" id="{814A7B19-2C40-B843-1DED-BCF75A1B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212" y="1110732"/>
            <a:ext cx="2567022" cy="130841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1B439F4-E324-AC9B-CFB6-B2EF146D26C7}"/>
              </a:ext>
            </a:extLst>
          </p:cNvPr>
          <p:cNvSpPr txBox="1"/>
          <p:nvPr/>
        </p:nvSpPr>
        <p:spPr>
          <a:xfrm>
            <a:off x="5969836" y="2672216"/>
            <a:ext cx="261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0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https://link.springer.com/chapter/10.1007/978-3-642-32261-7_5</a:t>
            </a:r>
          </a:p>
        </p:txBody>
      </p:sp>
      <p:sp>
        <p:nvSpPr>
          <p:cNvPr id="42" name="Speech Bubble: Oval 41">
            <a:extLst>
              <a:ext uri="{FF2B5EF4-FFF2-40B4-BE49-F238E27FC236}">
                <a16:creationId xmlns:a16="http://schemas.microsoft.com/office/drawing/2014/main" id="{22DDE32A-5D1A-7A48-36B6-96C6128A404D}"/>
              </a:ext>
            </a:extLst>
          </p:cNvPr>
          <p:cNvSpPr/>
          <p:nvPr/>
        </p:nvSpPr>
        <p:spPr>
          <a:xfrm>
            <a:off x="3751949" y="2954593"/>
            <a:ext cx="1517958" cy="729569"/>
          </a:xfrm>
          <a:prstGeom prst="wedgeEllipseCallout">
            <a:avLst>
              <a:gd name="adj1" fmla="val 75469"/>
              <a:gd name="adj2" fmla="val 918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Reflectivity is angle dependent</a:t>
            </a:r>
          </a:p>
        </p:txBody>
      </p:sp>
    </p:spTree>
    <p:extLst>
      <p:ext uri="{BB962C8B-B14F-4D97-AF65-F5344CB8AC3E}">
        <p14:creationId xmlns:p14="http://schemas.microsoft.com/office/powerpoint/2010/main" val="4080644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03C9F-171A-E3BB-3467-4E3C5779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32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A8898A-0B88-B753-EF36-AE98CCE7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pPr algn="ctr"/>
            <a:r>
              <a:rPr lang="en-US" sz="2800" dirty="0"/>
              <a:t>Ray Tracer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AA7F3B5-EB48-8455-22C0-D97F91E1E783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 Rays shot from focus travel through the center of each pixel into 3D space.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 Direction of each ray is given by the pixel coordinates and focus.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ba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bar>
                        <m:bar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ba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ba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ba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bar>
                        <m:bar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ba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bar>
                        <m:bar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ba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ba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the direction,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ba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th</a:t>
                </a:r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 source 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defines how far away the ray has travelled.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bar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the focus kept behind at a distance from the center of the plane.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ba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bar>
                        <m:bar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ba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ba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bar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the center,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the focal length and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the normal of the plane.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AA7F3B5-EB48-8455-22C0-D97F91E1E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77CA2-9BE2-978A-1684-B2D2F528BF7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151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F9472-45E8-EDC7-2CED-1AC93873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6494D1A-5C46-160A-E1ED-2A83EB4E8693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03238" y="956345"/>
                <a:ext cx="8137524" cy="4715598"/>
              </a:xfrm>
            </p:spPr>
            <p:txBody>
              <a:bodyPr/>
              <a:lstStyle/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 Finding an optimum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7900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is calibration of positioning system.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rgbClr val="FF79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Performed before measurement campaign.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FF7900"/>
                  </a:buCl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Fully hardware dependent. </a:t>
                </a:r>
                <a:endParaRPr lang="en-US" dirty="0">
                  <a:solidFill>
                    <a:srgbClr val="FF790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7900"/>
                  </a:buClr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FF7900"/>
                  </a:buClr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FF7900"/>
                  </a:buClr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FF7900"/>
                  </a:buClr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6494D1A-5C46-160A-E1ED-2A83EB4E8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03238" y="956345"/>
                <a:ext cx="8137524" cy="4715598"/>
              </a:xfrm>
              <a:blipFill>
                <a:blip r:embed="rId2"/>
                <a:stretch>
                  <a:fillRect l="-1424" t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16109581-07A7-697A-1373-8A425D90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7" y="368300"/>
            <a:ext cx="8137525" cy="433965"/>
          </a:xfrm>
        </p:spPr>
        <p:txBody>
          <a:bodyPr/>
          <a:lstStyle/>
          <a:p>
            <a:pPr algn="ctr"/>
            <a:r>
              <a:rPr lang="en-IN" altLang="en-US" sz="2800" dirty="0">
                <a:sym typeface="+mn-ea"/>
              </a:rPr>
              <a:t>Problem Description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B4EE0-FCC7-A5F9-E922-1BCD0B4A75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1E2176-F269-3D4D-BBF9-65FFAEDD891A}"/>
              </a:ext>
            </a:extLst>
          </p:cNvPr>
          <p:cNvSpPr/>
          <p:nvPr/>
        </p:nvSpPr>
        <p:spPr>
          <a:xfrm>
            <a:off x="3637876" y="2416030"/>
            <a:ext cx="1999526" cy="4530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of positioning system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059164-3E7F-1F3A-442C-10F8A78B4AF5}"/>
              </a:ext>
            </a:extLst>
          </p:cNvPr>
          <p:cNvSpPr/>
          <p:nvPr/>
        </p:nvSpPr>
        <p:spPr>
          <a:xfrm>
            <a:off x="3320491" y="3492983"/>
            <a:ext cx="1223395" cy="3808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Manual calibration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A583BC-209F-C5C9-3236-B5ECB1ED8FEC}"/>
              </a:ext>
            </a:extLst>
          </p:cNvPr>
          <p:cNvSpPr/>
          <p:nvPr/>
        </p:nvSpPr>
        <p:spPr>
          <a:xfrm>
            <a:off x="4732142" y="3486135"/>
            <a:ext cx="1223395" cy="383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Stochastic Approximation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CD90A2-0D35-C957-8528-22A835EC846A}"/>
              </a:ext>
            </a:extLst>
          </p:cNvPr>
          <p:cNvCxnSpPr>
            <a:cxnSpLocks/>
          </p:cNvCxnSpPr>
          <p:nvPr/>
        </p:nvCxnSpPr>
        <p:spPr>
          <a:xfrm>
            <a:off x="3959604" y="2869036"/>
            <a:ext cx="1" cy="617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B15FA2-BAE9-C7EE-DEC9-A319CBD72BB1}"/>
              </a:ext>
            </a:extLst>
          </p:cNvPr>
          <p:cNvCxnSpPr>
            <a:cxnSpLocks/>
          </p:cNvCxnSpPr>
          <p:nvPr/>
        </p:nvCxnSpPr>
        <p:spPr>
          <a:xfrm flipH="1">
            <a:off x="5320018" y="2869036"/>
            <a:ext cx="1" cy="617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A160C9-9A82-BD53-8EB6-21D7E86F22C2}"/>
              </a:ext>
            </a:extLst>
          </p:cNvPr>
          <p:cNvSpPr txBox="1"/>
          <p:nvPr/>
        </p:nvSpPr>
        <p:spPr>
          <a:xfrm>
            <a:off x="2687973" y="4173494"/>
            <a:ext cx="1853268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Taking measurements at each possible angle and calculating energy.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CF5FFB-E8F5-1E8E-CEDA-EE8BB39BA2F8}"/>
                  </a:ext>
                </a:extLst>
              </p:cNvPr>
              <p:cNvSpPr txBox="1"/>
              <p:nvPr/>
            </p:nvSpPr>
            <p:spPr>
              <a:xfrm>
                <a:off x="4732142" y="4173494"/>
                <a:ext cx="2076725" cy="83099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 Starting with an initial guess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1200" dirty="0"/>
                  <a:t> and letting the algorithm run to find optimum angle.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CF5FFB-E8F5-1E8E-CEDA-EE8BB39BA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42" y="4173494"/>
                <a:ext cx="2076725" cy="830997"/>
              </a:xfrm>
              <a:prstGeom prst="rect">
                <a:avLst/>
              </a:prstGeom>
              <a:blipFill>
                <a:blip r:embed="rId3"/>
                <a:stretch>
                  <a:fillRect t="-719" b="-287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F3C2C4-E83C-B261-38EB-E7216582495D}"/>
              </a:ext>
            </a:extLst>
          </p:cNvPr>
          <p:cNvCxnSpPr>
            <a:cxnSpLocks/>
          </p:cNvCxnSpPr>
          <p:nvPr/>
        </p:nvCxnSpPr>
        <p:spPr>
          <a:xfrm flipH="1">
            <a:off x="3959604" y="3873839"/>
            <a:ext cx="1" cy="2855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407C96-7809-DFD1-454A-286F3811B18D}"/>
              </a:ext>
            </a:extLst>
          </p:cNvPr>
          <p:cNvCxnSpPr>
            <a:cxnSpLocks/>
          </p:cNvCxnSpPr>
          <p:nvPr/>
        </p:nvCxnSpPr>
        <p:spPr>
          <a:xfrm flipH="1">
            <a:off x="5320018" y="3873839"/>
            <a:ext cx="1" cy="2855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848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5AC34-F635-16ED-E619-FB27735E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34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D4DB2-B2C5-6067-9F20-D556300B47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733550"/>
            <a:ext cx="7483081" cy="39383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C0EEE7-8A97-4041-E58D-1ACEC8A78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7" y="368300"/>
            <a:ext cx="8137525" cy="433965"/>
          </a:xfrm>
        </p:spPr>
        <p:txBody>
          <a:bodyPr/>
          <a:lstStyle/>
          <a:p>
            <a:pPr algn="ctr"/>
            <a:r>
              <a:rPr lang="en-US" sz="2800" dirty="0"/>
              <a:t>SPSA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1104D8-A785-2FC5-1930-D860DB3A66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AD342-2A2D-645B-B0A4-9F3B50FE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055555"/>
            <a:ext cx="8137526" cy="474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69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362773"/>
            <a:ext cx="8137524" cy="378565"/>
          </a:xfrm>
        </p:spPr>
        <p:txBody>
          <a:bodyPr wrap="square"/>
          <a:lstStyle/>
          <a:p>
            <a:pPr algn="ctr"/>
            <a:r>
              <a:rPr lang="en-IN" sz="2400" dirty="0"/>
              <a:t>Stochastic Approximation : Newton’s Method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35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53997" y="795208"/>
                <a:ext cx="8336915" cy="4909185"/>
              </a:xfrm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>
                  <a:buFont typeface="Wingdings" panose="05000000000000000000" charset="0"/>
                  <a:buChar char="q"/>
                </a:pPr>
                <a:r>
                  <a:rPr lang="de-DE" dirty="0"/>
                  <a:t> </a:t>
                </a:r>
                <a:r>
                  <a:rPr lang="en-IN" sz="1600" dirty="0"/>
                  <a:t>Newton’s</a:t>
                </a:r>
                <a:r>
                  <a:rPr lang="de-DE" dirty="0"/>
                  <a:t> Method : </a:t>
                </a:r>
              </a:p>
              <a:p>
                <a:r>
                  <a:rPr lang="de-DE" dirty="0"/>
                  <a:t> </a:t>
                </a:r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de-DE" dirty="0"/>
                  <a:t> Update equation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sSubSup>
                      <m:sSub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ba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14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𝟚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the hessian matrix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i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i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approximated with finite difference approximation</a:t>
                </a:r>
                <a:endParaRPr lang="en-US" i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i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Sensitive to initial guess of parameter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de-DE" dirty="0"/>
              </a:p>
            </p:txBody>
          </p:sp>
        </mc:Choice>
        <mc:Fallback xmlns=""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53997" y="795208"/>
                <a:ext cx="8336915" cy="4909185"/>
              </a:xfrm>
              <a:blipFill>
                <a:blip r:embed="rId2"/>
                <a:stretch>
                  <a:fillRect l="-131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A6A8BB5-E823-F066-0743-C9CD20A07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193499"/>
              </p:ext>
            </p:extLst>
          </p:nvPr>
        </p:nvGraphicFramePr>
        <p:xfrm>
          <a:off x="956345" y="1336803"/>
          <a:ext cx="6543412" cy="1362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308">
                  <a:extLst>
                    <a:ext uri="{9D8B030D-6E8A-4147-A177-3AD203B41FA5}">
                      <a16:colId xmlns:a16="http://schemas.microsoft.com/office/drawing/2014/main" val="1538690887"/>
                    </a:ext>
                  </a:extLst>
                </a:gridCol>
                <a:gridCol w="4035104">
                  <a:extLst>
                    <a:ext uri="{9D8B030D-6E8A-4147-A177-3AD203B41FA5}">
                      <a16:colId xmlns:a16="http://schemas.microsoft.com/office/drawing/2014/main" val="3266920598"/>
                    </a:ext>
                  </a:extLst>
                </a:gridCol>
              </a:tblGrid>
              <a:tr h="40523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84083"/>
                  </a:ext>
                </a:extLst>
              </a:tr>
              <a:tr h="499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Function Evaluations per Iteration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 current application 9 function evaluations are required.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976269"/>
                  </a:ext>
                </a:extLst>
              </a:tr>
              <a:tr h="405236">
                <a:tc>
                  <a:txBody>
                    <a:bodyPr/>
                    <a:lstStyle/>
                    <a:p>
                      <a:r>
                        <a:rPr lang="en-US" sz="1200" dirty="0"/>
                        <a:t>Factors affecting convergence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initial guess is often chosen closer to the true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085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694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C088F-C272-30EB-75FD-E8214983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36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3C4DE5-F992-40C5-467F-2EA5A95B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/>
          <a:lstStyle/>
          <a:p>
            <a:pPr algn="ctr"/>
            <a:r>
              <a:rPr lang="en-IN" sz="2400" dirty="0"/>
              <a:t>Stochastic Approximation : Newton’s Method</a:t>
            </a: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E1E16-2BB2-5BE5-6635-8E93A21C63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998291"/>
            <a:ext cx="8137524" cy="467365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Sensitivity to initial guess is tested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Sensitive to initial guess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Possibility of divergence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12B522-2109-C199-1204-B45A7F9F983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D5965F2-5C8D-9A0C-32B6-B8D619E8D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200892"/>
              </p:ext>
            </p:extLst>
          </p:nvPr>
        </p:nvGraphicFramePr>
        <p:xfrm>
          <a:off x="713013" y="1730233"/>
          <a:ext cx="21727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796">
                  <a:extLst>
                    <a:ext uri="{9D8B030D-6E8A-4147-A177-3AD203B41FA5}">
                      <a16:colId xmlns:a16="http://schemas.microsoft.com/office/drawing/2014/main" val="713266637"/>
                    </a:ext>
                  </a:extLst>
                </a:gridCol>
                <a:gridCol w="1080955">
                  <a:extLst>
                    <a:ext uri="{9D8B030D-6E8A-4147-A177-3AD203B41FA5}">
                      <a16:colId xmlns:a16="http://schemas.microsoft.com/office/drawing/2014/main" val="375596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8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Step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2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SNR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6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775334"/>
                  </a:ext>
                </a:extLst>
              </a:tr>
            </a:tbl>
          </a:graphicData>
        </a:graphic>
      </p:graphicFrame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BCE9249-B07A-5BBB-61AE-9BD0C4728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539" y="1320910"/>
            <a:ext cx="5813721" cy="39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62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 wrap="square"/>
          <a:lstStyle/>
          <a:p>
            <a:pPr algn="ctr"/>
            <a:r>
              <a:rPr lang="en-IN" sz="2400" dirty="0"/>
              <a:t>Stochastic Approximation : Quasi Newton’s Method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53997" y="795208"/>
                <a:ext cx="8336915" cy="4909185"/>
              </a:xfrm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>
                  <a:buFont typeface="Wingdings" panose="05000000000000000000" charset="0"/>
                  <a:buChar char="q"/>
                </a:pPr>
                <a:r>
                  <a:rPr lang="de-DE" dirty="0"/>
                  <a:t>  Quasi </a:t>
                </a:r>
                <a:r>
                  <a:rPr lang="en-IN" sz="1600" dirty="0"/>
                  <a:t>Newton’s</a:t>
                </a:r>
                <a:r>
                  <a:rPr lang="de-DE" dirty="0"/>
                  <a:t> Method : </a:t>
                </a:r>
              </a:p>
              <a:p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>
                  <a:buFont typeface="Wingdings" panose="05000000000000000000" charset="0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de-DE" dirty="0"/>
                  <a:t> Hessian matrix is only updated.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de-DE" dirty="0"/>
                  <a:t> Saves number of function evaluations.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de-DE" dirty="0"/>
                  <a:t> Update equation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sSubSup>
                      <m:sSubSup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ba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ba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𝟚</m:t>
                        </m:r>
                      </m:sup>
                    </m:sSup>
                  </m:oMath>
                </a14:m>
                <a:r>
                  <a:rPr lang="de-DE" dirty="0"/>
                  <a:t> is updated in each iteration.</a:t>
                </a:r>
              </a:p>
            </p:txBody>
          </p:sp>
        </mc:Choice>
        <mc:Fallback xmlns=""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53997" y="795208"/>
                <a:ext cx="8336915" cy="4909185"/>
              </a:xfrm>
              <a:blipFill>
                <a:blip r:embed="rId2"/>
                <a:stretch>
                  <a:fillRect l="-131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E8BD002-EFDA-0008-C7A6-A3DA67A81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50098"/>
              </p:ext>
            </p:extLst>
          </p:nvPr>
        </p:nvGraphicFramePr>
        <p:xfrm>
          <a:off x="886181" y="1409533"/>
          <a:ext cx="6416514" cy="152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170">
                  <a:extLst>
                    <a:ext uri="{9D8B030D-6E8A-4147-A177-3AD203B41FA5}">
                      <a16:colId xmlns:a16="http://schemas.microsoft.com/office/drawing/2014/main" val="1387056868"/>
                    </a:ext>
                  </a:extLst>
                </a:gridCol>
                <a:gridCol w="3358344">
                  <a:extLst>
                    <a:ext uri="{9D8B030D-6E8A-4147-A177-3AD203B41FA5}">
                      <a16:colId xmlns:a16="http://schemas.microsoft.com/office/drawing/2014/main" val="2670354373"/>
                    </a:ext>
                  </a:extLst>
                </a:gridCol>
              </a:tblGrid>
              <a:tr h="40232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232837"/>
                  </a:ext>
                </a:extLst>
              </a:tr>
              <a:tr h="562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Function Evaluations per Iteration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Same as Gradient Ascent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462209"/>
                  </a:ext>
                </a:extLst>
              </a:tr>
              <a:tr h="562147">
                <a:tc>
                  <a:txBody>
                    <a:bodyPr/>
                    <a:lstStyle/>
                    <a:p>
                      <a:r>
                        <a:rPr lang="en-US" sz="1400" dirty="0"/>
                        <a:t>Factors affecting convergence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Scaling factor used while initialization of hessian matrix with an identity matrix.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406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77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03E2B-37CC-701D-E1B9-8288DDAA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38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D2F8E9-29B3-F801-6EBC-F999E9251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378565"/>
          </a:xfrm>
        </p:spPr>
        <p:txBody>
          <a:bodyPr/>
          <a:lstStyle/>
          <a:p>
            <a:pPr algn="ctr"/>
            <a:r>
              <a:rPr lang="en-IN" sz="2400" dirty="0"/>
              <a:t>Stochastic Approximation : Quasi Newton’s Method</a:t>
            </a: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FD6546-08FA-51AB-1730-920D8D39D5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006679"/>
            <a:ext cx="8137524" cy="46652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Using different scaling factors algorithm is tested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Increase in scaling factor reduces rate of convergence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25FFE6-FA11-4E97-3961-10AB1E063EA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CB0BDE-3F0D-7F3B-1D49-A1393289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66692"/>
              </p:ext>
            </p:extLst>
          </p:nvPr>
        </p:nvGraphicFramePr>
        <p:xfrm>
          <a:off x="558908" y="1715102"/>
          <a:ext cx="2053765" cy="21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458">
                  <a:extLst>
                    <a:ext uri="{9D8B030D-6E8A-4147-A177-3AD203B41FA5}">
                      <a16:colId xmlns:a16="http://schemas.microsoft.com/office/drawing/2014/main" val="2714682162"/>
                    </a:ext>
                  </a:extLst>
                </a:gridCol>
                <a:gridCol w="994307">
                  <a:extLst>
                    <a:ext uri="{9D8B030D-6E8A-4147-A177-3AD203B41FA5}">
                      <a16:colId xmlns:a16="http://schemas.microsoft.com/office/drawing/2014/main" val="4087693619"/>
                    </a:ext>
                  </a:extLst>
                </a:gridCol>
              </a:tblGrid>
              <a:tr h="30592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78017"/>
                  </a:ext>
                </a:extLst>
              </a:tr>
              <a:tr h="305927">
                <a:tc>
                  <a:txBody>
                    <a:bodyPr/>
                    <a:lstStyle/>
                    <a:p>
                      <a:r>
                        <a:rPr lang="en-US" sz="1200" dirty="0"/>
                        <a:t>SNR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36966"/>
                  </a:ext>
                </a:extLst>
              </a:tr>
              <a:tr h="305927">
                <a:tc>
                  <a:txBody>
                    <a:bodyPr/>
                    <a:lstStyle/>
                    <a:p>
                      <a:r>
                        <a:rPr lang="en-US" sz="1200" dirty="0"/>
                        <a:t>Step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486136"/>
                  </a:ext>
                </a:extLst>
              </a:tr>
              <a:tr h="305927">
                <a:tc>
                  <a:txBody>
                    <a:bodyPr/>
                    <a:lstStyle/>
                    <a:p>
                      <a:r>
                        <a:rPr lang="en-US" sz="1200" dirty="0"/>
                        <a:t>Initial guess 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978561"/>
                  </a:ext>
                </a:extLst>
              </a:tr>
              <a:tr h="305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Initial guess elevation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49190"/>
                  </a:ext>
                </a:extLst>
              </a:tr>
              <a:tr h="305927">
                <a:tc>
                  <a:txBody>
                    <a:bodyPr/>
                    <a:lstStyle/>
                    <a:p>
                      <a:r>
                        <a:rPr lang="en-US" sz="1200" dirty="0"/>
                        <a:t>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462208"/>
                  </a:ext>
                </a:extLst>
              </a:tr>
            </a:tbl>
          </a:graphicData>
        </a:graphic>
      </p:graphicFrame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71947AA-C913-0C68-56B0-421149A5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74" y="1320911"/>
            <a:ext cx="6252319" cy="36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77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099C9-316A-4547-3F43-066A8F7D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39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7A468-715D-D017-08B3-B907B46F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pPr algn="ctr"/>
            <a:r>
              <a:rPr lang="de-DE" sz="2800" dirty="0"/>
              <a:t>SPSA 20 dB animation</a:t>
            </a:r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60D9B4-C3C3-6E50-A071-2911E82D8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132515"/>
            <a:ext cx="8137524" cy="44891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9268D-F666-A7BB-A2D1-2A280F31C3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EF0C4-8822-6B5E-E768-6DF63648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19" y="1055554"/>
            <a:ext cx="8640762" cy="50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5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4</a:t>
            </a:fld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03555" y="858520"/>
            <a:ext cx="8136255" cy="4891405"/>
          </a:xfrm>
        </p:spPr>
        <p:txBody>
          <a:bodyPr/>
          <a:lstStyle/>
          <a:p>
            <a:pPr marL="285750" indent="-285750">
              <a:buClr>
                <a:srgbClr val="FF7900"/>
              </a:buClr>
              <a:buFont typeface="Wingdings" panose="05000000000000000000" pitchFamily="2" charset="2"/>
              <a:buChar char="q"/>
            </a:pPr>
            <a:endParaRPr lang="en-IN" altLang="en-US" dirty="0">
              <a:sym typeface="+mn-ea"/>
            </a:endParaRPr>
          </a:p>
          <a:p>
            <a:pPr>
              <a:buClr>
                <a:srgbClr val="FF7900"/>
              </a:buClr>
            </a:pPr>
            <a:endParaRPr lang="en-IN" altLang="en-US" dirty="0">
              <a:sym typeface="+mn-ea"/>
            </a:endParaRPr>
          </a:p>
          <a:p>
            <a:pPr marL="285750" indent="-285750">
              <a:lnSpc>
                <a:spcPct val="10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r>
              <a:rPr lang="en-IN" altLang="en-US" dirty="0">
                <a:sym typeface="+mn-ea"/>
              </a:rPr>
              <a:t>No feedback from positioning system</a:t>
            </a:r>
          </a:p>
          <a:p>
            <a:pPr>
              <a:lnSpc>
                <a:spcPct val="100000"/>
              </a:lnSpc>
              <a:buClr>
                <a:srgbClr val="FF7900"/>
              </a:buClr>
            </a:pPr>
            <a:endParaRPr lang="en-IN" altLang="en-US" dirty="0">
              <a:sym typeface="+mn-ea"/>
            </a:endParaRPr>
          </a:p>
          <a:p>
            <a:pPr marL="285750" indent="-285750">
              <a:lnSpc>
                <a:spcPct val="10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r>
              <a:rPr lang="en-IN" altLang="en-US" dirty="0">
                <a:sym typeface="+mn-ea"/>
              </a:rPr>
              <a:t>Latency in measurement collection</a:t>
            </a:r>
          </a:p>
          <a:p>
            <a:pPr marL="285750" indent="-285750">
              <a:lnSpc>
                <a:spcPct val="10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endParaRPr lang="en-IN" altLang="en-US" dirty="0">
              <a:sym typeface="+mn-ea"/>
            </a:endParaRPr>
          </a:p>
          <a:p>
            <a:pPr marL="285750" indent="-285750">
              <a:lnSpc>
                <a:spcPct val="10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r>
              <a:rPr lang="en-IN" altLang="en-US" dirty="0">
                <a:sym typeface="+mn-ea"/>
              </a:rPr>
              <a:t>Slow calibration testing</a:t>
            </a:r>
          </a:p>
          <a:p>
            <a:pPr>
              <a:lnSpc>
                <a:spcPct val="100000"/>
              </a:lnSpc>
              <a:buClr>
                <a:srgbClr val="FF7900"/>
              </a:buClr>
            </a:pPr>
            <a:endParaRPr lang="en-IN" altLang="en-US" dirty="0">
              <a:sym typeface="+mn-ea"/>
            </a:endParaRPr>
          </a:p>
          <a:p>
            <a:pPr marL="285750" indent="-285750">
              <a:lnSpc>
                <a:spcPct val="10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r>
              <a:rPr lang="en-IN" altLang="en-US" dirty="0">
                <a:sym typeface="+mn-ea"/>
              </a:rPr>
              <a:t>Dependency on hardware</a:t>
            </a:r>
          </a:p>
          <a:p>
            <a:pPr marL="285750" indent="-285750">
              <a:lnSpc>
                <a:spcPct val="10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endParaRPr lang="en-IN" altLang="en-US" dirty="0">
              <a:sym typeface="+mn-ea"/>
            </a:endParaRPr>
          </a:p>
          <a:p>
            <a:pPr marL="285750" indent="-285750">
              <a:lnSpc>
                <a:spcPct val="10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endParaRPr lang="en-IN" altLang="en-US" dirty="0">
              <a:sym typeface="+mn-ea"/>
            </a:endParaRPr>
          </a:p>
          <a:p>
            <a:pPr marL="285750" indent="-285750">
              <a:lnSpc>
                <a:spcPct val="10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endParaRPr lang="en-IN" altLang="en-US" dirty="0">
              <a:sym typeface="+mn-ea"/>
            </a:endParaRPr>
          </a:p>
          <a:p>
            <a:pPr marL="285750" indent="-285750">
              <a:lnSpc>
                <a:spcPct val="100000"/>
              </a:lnSpc>
              <a:buClr>
                <a:srgbClr val="FF7900"/>
              </a:buClr>
              <a:buFont typeface="Wingdings" panose="05000000000000000000" pitchFamily="2" charset="2"/>
              <a:buChar char="q"/>
            </a:pPr>
            <a:endParaRPr lang="en-IN" altLang="en-US" dirty="0">
              <a:sym typeface="+mn-ea"/>
            </a:endParaRPr>
          </a:p>
          <a:p>
            <a:pPr marL="285750" indent="-285750">
              <a:buClr>
                <a:srgbClr val="FF7900"/>
              </a:buClr>
              <a:buFont typeface="Wingdings" panose="05000000000000000000" pitchFamily="2" charset="2"/>
              <a:buChar char="q"/>
            </a:pPr>
            <a:endParaRPr lang="en-IN" altLang="en-US" dirty="0">
              <a:sym typeface="+mn-ea"/>
            </a:endParaRPr>
          </a:p>
          <a:p>
            <a:pPr marL="285750" indent="-285750">
              <a:buClr>
                <a:srgbClr val="FF7900"/>
              </a:buClr>
              <a:buFont typeface="Wingdings" panose="05000000000000000000" charset="0"/>
              <a:buChar char="q"/>
            </a:pPr>
            <a:endParaRPr lang="en-IN" altLang="en-US" dirty="0">
              <a:sym typeface="+mn-ea"/>
            </a:endParaRPr>
          </a:p>
          <a:p>
            <a:pPr marL="285750" indent="-285750">
              <a:buClr>
                <a:srgbClr val="FF7900"/>
              </a:buClr>
              <a:buFont typeface="Wingdings" panose="05000000000000000000" charset="0"/>
              <a:buChar char="q"/>
            </a:pPr>
            <a:endParaRPr lang="en-IN" altLang="en-US" dirty="0">
              <a:sym typeface="+mn-ea"/>
            </a:endParaRPr>
          </a:p>
          <a:p>
            <a:pPr marL="285750" indent="-285750">
              <a:buClr>
                <a:srgbClr val="FF7900"/>
              </a:buClr>
              <a:buFont typeface="Wingdings" panose="05000000000000000000" charset="0"/>
              <a:buChar char="q"/>
            </a:pPr>
            <a:endParaRPr lang="en-IN" altLang="en-US" dirty="0">
              <a:sym typeface="+mn-ea"/>
            </a:endParaRPr>
          </a:p>
          <a:p>
            <a:pPr marL="285750" indent="-285750">
              <a:buClr>
                <a:srgbClr val="FF7900"/>
              </a:buClr>
              <a:buFont typeface="Wingdings" panose="05000000000000000000" charset="0"/>
              <a:buChar char="q"/>
            </a:pPr>
            <a:endParaRPr lang="en-IN" altLang="en-US" dirty="0">
              <a:sym typeface="+mn-ea"/>
            </a:endParaRPr>
          </a:p>
          <a:p>
            <a:pPr>
              <a:buClr>
                <a:srgbClr val="FF7900"/>
              </a:buClr>
            </a:pPr>
            <a:endParaRPr lang="en-IN" altLang="en-US" dirty="0">
              <a:sym typeface="+mn-ea"/>
            </a:endParaRPr>
          </a:p>
          <a:p>
            <a:pPr marL="285750" indent="-285750">
              <a:buClr>
                <a:srgbClr val="FF7900"/>
              </a:buClr>
              <a:buFont typeface="Wingdings" panose="05000000000000000000" charset="0"/>
              <a:buChar char="q"/>
            </a:pPr>
            <a:endParaRPr lang="en-IN" altLang="en-US" dirty="0">
              <a:sym typeface="+mn-ea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03237" y="368300"/>
            <a:ext cx="8137525" cy="433965"/>
          </a:xfrm>
        </p:spPr>
        <p:txBody>
          <a:bodyPr/>
          <a:lstStyle/>
          <a:p>
            <a:pPr algn="ctr"/>
            <a:r>
              <a:rPr lang="en-IN" altLang="en-US" sz="2800" dirty="0">
                <a:sym typeface="+mn-ea"/>
              </a:rPr>
              <a:t>Motivation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28A65DB-E25D-3CF0-4941-78390C966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887" y="906757"/>
            <a:ext cx="4684276" cy="4571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17"/>
    </mc:Choice>
    <mc:Fallback xmlns="">
      <p:transition spd="slow" advTm="6461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181655-7C16-4A1E-6C95-D771726F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40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725353-EEB2-E0BF-DF31-153159E0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Framework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AFCFC-A914-74D8-437B-632FE2388B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973123"/>
            <a:ext cx="8137524" cy="469881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Combines ray tracer and calibration algorithms.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Programmability of parameters and Less dependency on Hardware.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Faster testing of calibration methods.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CDF4F-164E-6884-78AC-ACF235B54CD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C35A04-ACF6-D4E4-5F6D-5EBAC1B3EFB7}"/>
              </a:ext>
            </a:extLst>
          </p:cNvPr>
          <p:cNvSpPr/>
          <p:nvPr/>
        </p:nvSpPr>
        <p:spPr>
          <a:xfrm>
            <a:off x="2567031" y="2466447"/>
            <a:ext cx="3724825" cy="503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Calibration Framework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481C1E-C4C9-FC7C-CE1E-88E35DAB697A}"/>
              </a:ext>
            </a:extLst>
          </p:cNvPr>
          <p:cNvCxnSpPr/>
          <p:nvPr/>
        </p:nvCxnSpPr>
        <p:spPr>
          <a:xfrm>
            <a:off x="2969702" y="2970426"/>
            <a:ext cx="0" cy="368367"/>
          </a:xfrm>
          <a:prstGeom prst="straightConnector1">
            <a:avLst/>
          </a:prstGeom>
          <a:ln>
            <a:solidFill>
              <a:srgbClr val="003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ACC89-5E73-3A78-ECC6-F327F34630E2}"/>
              </a:ext>
            </a:extLst>
          </p:cNvPr>
          <p:cNvCxnSpPr/>
          <p:nvPr/>
        </p:nvCxnSpPr>
        <p:spPr>
          <a:xfrm>
            <a:off x="5856913" y="2970426"/>
            <a:ext cx="0" cy="368367"/>
          </a:xfrm>
          <a:prstGeom prst="straightConnector1">
            <a:avLst/>
          </a:prstGeom>
          <a:ln>
            <a:solidFill>
              <a:srgbClr val="003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C457A1-1C16-1019-1BF6-D5DE63F7F0E5}"/>
              </a:ext>
            </a:extLst>
          </p:cNvPr>
          <p:cNvSpPr/>
          <p:nvPr/>
        </p:nvSpPr>
        <p:spPr>
          <a:xfrm>
            <a:off x="1728131" y="3338793"/>
            <a:ext cx="2416028" cy="503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Ray Tracer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15AECD-2FB7-96FB-B805-DB18B7D811AF}"/>
              </a:ext>
            </a:extLst>
          </p:cNvPr>
          <p:cNvSpPr/>
          <p:nvPr/>
        </p:nvSpPr>
        <p:spPr>
          <a:xfrm>
            <a:off x="4762149" y="3338793"/>
            <a:ext cx="2416029" cy="503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Algorithms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58EAFA7-A045-91BB-E106-0B551331F4B8}"/>
              </a:ext>
            </a:extLst>
          </p:cNvPr>
          <p:cNvSpPr/>
          <p:nvPr/>
        </p:nvSpPr>
        <p:spPr>
          <a:xfrm>
            <a:off x="2852256" y="3842772"/>
            <a:ext cx="226503" cy="368367"/>
          </a:xfrm>
          <a:prstGeom prst="downArrow">
            <a:avLst/>
          </a:prstGeom>
          <a:solidFill>
            <a:srgbClr val="003359"/>
          </a:solidFill>
          <a:ln>
            <a:solidFill>
              <a:srgbClr val="00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B02A51B-4F91-9AC2-E26C-5805BAC5334C}"/>
              </a:ext>
            </a:extLst>
          </p:cNvPr>
          <p:cNvSpPr/>
          <p:nvPr/>
        </p:nvSpPr>
        <p:spPr>
          <a:xfrm>
            <a:off x="5743661" y="3842772"/>
            <a:ext cx="226503" cy="368367"/>
          </a:xfrm>
          <a:prstGeom prst="downArrow">
            <a:avLst/>
          </a:prstGeom>
          <a:solidFill>
            <a:srgbClr val="003359"/>
          </a:solidFill>
          <a:ln>
            <a:solidFill>
              <a:srgbClr val="00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26F6B1-64A5-FCF5-B045-61A62FE63E4A}"/>
              </a:ext>
            </a:extLst>
          </p:cNvPr>
          <p:cNvSpPr txBox="1"/>
          <p:nvPr/>
        </p:nvSpPr>
        <p:spPr>
          <a:xfrm>
            <a:off x="1506871" y="4199590"/>
            <a:ext cx="28585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Initialize hardware 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Configure transducer parameters.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Take the measurement based on input arguments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21F57-5509-FAC9-6A24-767CD2852B08}"/>
              </a:ext>
            </a:extLst>
          </p:cNvPr>
          <p:cNvSpPr txBox="1"/>
          <p:nvPr/>
        </p:nvSpPr>
        <p:spPr>
          <a:xfrm>
            <a:off x="4453154" y="4198986"/>
            <a:ext cx="29179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Initialize algorithm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 the measurement interface with required set of arguments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Collect and process measurement.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9840804-8D84-7717-B4CD-A629F3727695}"/>
              </a:ext>
            </a:extLst>
          </p:cNvPr>
          <p:cNvSpPr/>
          <p:nvPr/>
        </p:nvSpPr>
        <p:spPr>
          <a:xfrm>
            <a:off x="4244827" y="3624044"/>
            <a:ext cx="416654" cy="218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CC0BECB-7030-0EAA-8114-9C7E3A9D6FAE}"/>
              </a:ext>
            </a:extLst>
          </p:cNvPr>
          <p:cNvSpPr/>
          <p:nvPr/>
        </p:nvSpPr>
        <p:spPr>
          <a:xfrm flipH="1">
            <a:off x="4205682" y="3347587"/>
            <a:ext cx="472578" cy="218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C910C4-9B50-8BA9-C256-B81FB87A1B65}"/>
              </a:ext>
            </a:extLst>
          </p:cNvPr>
          <p:cNvSpPr txBox="1"/>
          <p:nvPr/>
        </p:nvSpPr>
        <p:spPr>
          <a:xfrm>
            <a:off x="3816294" y="3055411"/>
            <a:ext cx="1438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Input arguments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723D7-AED6-F9F2-20A2-B7368A97096C}"/>
              </a:ext>
            </a:extLst>
          </p:cNvPr>
          <p:cNvSpPr txBox="1"/>
          <p:nvPr/>
        </p:nvSpPr>
        <p:spPr>
          <a:xfrm>
            <a:off x="3814195" y="3881087"/>
            <a:ext cx="1438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Amplitude Scan </a:t>
            </a:r>
          </a:p>
        </p:txBody>
      </p:sp>
    </p:spTree>
    <p:extLst>
      <p:ext uri="{BB962C8B-B14F-4D97-AF65-F5344CB8AC3E}">
        <p14:creationId xmlns:p14="http://schemas.microsoft.com/office/powerpoint/2010/main" val="209921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D4F7A-76D4-323A-1CCA-8C40D5FE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5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D5650-1BAC-3B35-7703-6E0B027991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4" y="1023457"/>
            <a:ext cx="8011588" cy="4648486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dirty="0"/>
              <a:t>  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 Faster prototyping of calibration methods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 Removal of hardware dependency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9E35E0-9297-F519-B055-01B81A52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7" y="368300"/>
            <a:ext cx="8137525" cy="433965"/>
          </a:xfrm>
        </p:spPr>
        <p:txBody>
          <a:bodyPr/>
          <a:lstStyle/>
          <a:p>
            <a:pPr algn="ctr"/>
            <a:r>
              <a:rPr lang="en-US" sz="2800" dirty="0"/>
              <a:t>Introduction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30485A-5082-1BA5-E9E0-20B0607DD7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F1237-94FC-E9C0-B26B-9C68B5763E5E}"/>
              </a:ext>
            </a:extLst>
          </p:cNvPr>
          <p:cNvSpPr/>
          <p:nvPr/>
        </p:nvSpPr>
        <p:spPr>
          <a:xfrm>
            <a:off x="2994985" y="1099474"/>
            <a:ext cx="3011646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Virtual Calibration Platform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50597-B909-95E5-B9CD-2E7B86A6E1AA}"/>
              </a:ext>
            </a:extLst>
          </p:cNvPr>
          <p:cNvSpPr/>
          <p:nvPr/>
        </p:nvSpPr>
        <p:spPr>
          <a:xfrm>
            <a:off x="2418347" y="2399252"/>
            <a:ext cx="2004969" cy="626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Virtual Measurement setup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F915F0-F55A-A294-0D60-96FF23EB91A7}"/>
              </a:ext>
            </a:extLst>
          </p:cNvPr>
          <p:cNvSpPr/>
          <p:nvPr/>
        </p:nvSpPr>
        <p:spPr>
          <a:xfrm>
            <a:off x="4713326" y="2401401"/>
            <a:ext cx="2004969" cy="635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Calibration Algorithms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23D8AB-1AFE-2176-2B8D-81AED018C820}"/>
              </a:ext>
            </a:extLst>
          </p:cNvPr>
          <p:cNvCxnSpPr>
            <a:cxnSpLocks/>
          </p:cNvCxnSpPr>
          <p:nvPr/>
        </p:nvCxnSpPr>
        <p:spPr>
          <a:xfrm>
            <a:off x="3420831" y="2013874"/>
            <a:ext cx="1" cy="385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98C8DB-17D4-08BC-E17C-2A2C7389B688}"/>
              </a:ext>
            </a:extLst>
          </p:cNvPr>
          <p:cNvCxnSpPr>
            <a:cxnSpLocks/>
          </p:cNvCxnSpPr>
          <p:nvPr/>
        </p:nvCxnSpPr>
        <p:spPr>
          <a:xfrm flipH="1">
            <a:off x="5715811" y="2013874"/>
            <a:ext cx="1" cy="385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383A40E-C95D-838C-CD55-DD16437E83E6}"/>
              </a:ext>
            </a:extLst>
          </p:cNvPr>
          <p:cNvSpPr/>
          <p:nvPr/>
        </p:nvSpPr>
        <p:spPr>
          <a:xfrm>
            <a:off x="2418346" y="3332719"/>
            <a:ext cx="2004970" cy="502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Ray Tracing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042BE3-0F41-782E-1BC2-8B25B4CE3B81}"/>
              </a:ext>
            </a:extLst>
          </p:cNvPr>
          <p:cNvSpPr/>
          <p:nvPr/>
        </p:nvSpPr>
        <p:spPr>
          <a:xfrm>
            <a:off x="4707731" y="3334648"/>
            <a:ext cx="2004970" cy="502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Stochastic Approximation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B265A4-75BC-054D-0A77-EB8C9946DB23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3420831" y="3025813"/>
            <a:ext cx="1" cy="306906"/>
          </a:xfrm>
          <a:prstGeom prst="straightConnector1">
            <a:avLst/>
          </a:prstGeom>
          <a:ln>
            <a:solidFill>
              <a:srgbClr val="003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036084-3B26-0CE4-03D5-0E8D53531B94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710216" y="3047986"/>
            <a:ext cx="1" cy="286662"/>
          </a:xfrm>
          <a:prstGeom prst="straightConnector1">
            <a:avLst/>
          </a:prstGeom>
          <a:ln>
            <a:solidFill>
              <a:srgbClr val="0033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89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98"/>
    </mc:Choice>
    <mc:Fallback xmlns="">
      <p:transition spd="slow" advTm="6689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B4F35-490C-88CB-D84F-77B3AEAA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6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BB92D1-4E97-82C0-E3D6-5F704ADD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AB82D1-8DE5-EBE3-D95A-809692ADB7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857665"/>
            <a:ext cx="8137524" cy="481427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Emulate measurement operation.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Stochastic Approximation performs calibration.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Independent sections working together.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AFCBEA-4093-4837-C748-D3E00CA62DA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806536-FA92-544A-8D90-1B2F908BCD1D}"/>
              </a:ext>
            </a:extLst>
          </p:cNvPr>
          <p:cNvSpPr/>
          <p:nvPr/>
        </p:nvSpPr>
        <p:spPr>
          <a:xfrm>
            <a:off x="1802407" y="1186058"/>
            <a:ext cx="1893538" cy="564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Ray Tracer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42AD9-569F-80DD-14DC-85F4A8765459}"/>
              </a:ext>
            </a:extLst>
          </p:cNvPr>
          <p:cNvSpPr/>
          <p:nvPr/>
        </p:nvSpPr>
        <p:spPr>
          <a:xfrm>
            <a:off x="5444222" y="1186058"/>
            <a:ext cx="1893538" cy="564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Stochastic Approximation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6D8C2D-4FAD-50AD-36B7-7E3129BEF4F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49176" y="1750928"/>
            <a:ext cx="0" cy="419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D7969-B6FF-3444-35BB-95500C088F06}"/>
              </a:ext>
            </a:extLst>
          </p:cNvPr>
          <p:cNvCxnSpPr>
            <a:cxnSpLocks/>
          </p:cNvCxnSpPr>
          <p:nvPr/>
        </p:nvCxnSpPr>
        <p:spPr>
          <a:xfrm>
            <a:off x="6390991" y="1750928"/>
            <a:ext cx="0" cy="419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9C5575-4A1E-EB0D-62C0-4813B73DF02B}"/>
              </a:ext>
            </a:extLst>
          </p:cNvPr>
          <p:cNvSpPr txBox="1"/>
          <p:nvPr/>
        </p:nvSpPr>
        <p:spPr>
          <a:xfrm>
            <a:off x="1802406" y="2170378"/>
            <a:ext cx="1893539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Geometry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Transducer model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Configuration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A5FACF-2510-2E24-1009-E4C16BB41630}"/>
              </a:ext>
            </a:extLst>
          </p:cNvPr>
          <p:cNvSpPr txBox="1"/>
          <p:nvPr/>
        </p:nvSpPr>
        <p:spPr>
          <a:xfrm>
            <a:off x="5444221" y="2170378"/>
            <a:ext cx="1893539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Initialize virtual 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Initialize algorithms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Execution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0E9B8CE-FD94-BEDF-2787-D7C6394103DA}"/>
              </a:ext>
            </a:extLst>
          </p:cNvPr>
          <p:cNvSpPr/>
          <p:nvPr/>
        </p:nvSpPr>
        <p:spPr>
          <a:xfrm>
            <a:off x="3909271" y="1186058"/>
            <a:ext cx="1224792" cy="218115"/>
          </a:xfrm>
          <a:prstGeom prst="rightArrow">
            <a:avLst>
              <a:gd name="adj1" fmla="val 5759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8B542B97-AA75-48B7-8173-EB880859D368}"/>
              </a:ext>
            </a:extLst>
          </p:cNvPr>
          <p:cNvSpPr/>
          <p:nvPr/>
        </p:nvSpPr>
        <p:spPr>
          <a:xfrm>
            <a:off x="3909271" y="1490140"/>
            <a:ext cx="1224792" cy="26078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D0262E-8ECE-EC93-D8FC-6727EF4FEDA9}"/>
              </a:ext>
            </a:extLst>
          </p:cNvPr>
          <p:cNvSpPr txBox="1"/>
          <p:nvPr/>
        </p:nvSpPr>
        <p:spPr>
          <a:xfrm>
            <a:off x="3695946" y="858516"/>
            <a:ext cx="2024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Measurement data (A - Scan)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A139A-5669-B8C2-CC79-135877B3415D}"/>
              </a:ext>
            </a:extLst>
          </p:cNvPr>
          <p:cNvSpPr txBox="1"/>
          <p:nvPr/>
        </p:nvSpPr>
        <p:spPr>
          <a:xfrm>
            <a:off x="3695946" y="1786130"/>
            <a:ext cx="17482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Input arguments (x, y, z coordinates of measurement point)</a:t>
            </a:r>
          </a:p>
        </p:txBody>
      </p:sp>
    </p:spTree>
    <p:extLst>
      <p:ext uri="{BB962C8B-B14F-4D97-AF65-F5344CB8AC3E}">
        <p14:creationId xmlns:p14="http://schemas.microsoft.com/office/powerpoint/2010/main" val="27722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48"/>
    </mc:Choice>
    <mc:Fallback xmlns="">
      <p:transition spd="slow" advTm="13834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5BE13-E938-0BA8-512B-28CB2F6CD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7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245F8-BCB7-1AEA-FD15-91B656FB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pPr algn="ctr"/>
            <a:r>
              <a:rPr lang="en-US" sz="2800" dirty="0"/>
              <a:t>Ray tracer :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60758-1C3F-9B88-6EFF-AEBB588733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964735"/>
            <a:ext cx="8137524" cy="4707208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825B0-16F2-3DAC-FBB0-6CCCCE5BD24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FB973-FE9B-6F1D-0B75-5311035B29B6}"/>
              </a:ext>
            </a:extLst>
          </p:cNvPr>
          <p:cNvSpPr/>
          <p:nvPr/>
        </p:nvSpPr>
        <p:spPr>
          <a:xfrm>
            <a:off x="1981722" y="1130343"/>
            <a:ext cx="5881469" cy="437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Ray Tracer : Overview 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BECC18-C946-CF03-B0A6-07B19D617842}"/>
              </a:ext>
            </a:extLst>
          </p:cNvPr>
          <p:cNvCxnSpPr>
            <a:cxnSpLocks/>
          </p:cNvCxnSpPr>
          <p:nvPr/>
        </p:nvCxnSpPr>
        <p:spPr>
          <a:xfrm>
            <a:off x="4922458" y="1575598"/>
            <a:ext cx="0" cy="371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9B6890-71CC-6AD3-1E5D-7CDE3C9FFE58}"/>
              </a:ext>
            </a:extLst>
          </p:cNvPr>
          <p:cNvSpPr txBox="1"/>
          <p:nvPr/>
        </p:nvSpPr>
        <p:spPr>
          <a:xfrm>
            <a:off x="4196104" y="1954221"/>
            <a:ext cx="15000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Assumptions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841CD4-C1F2-A0B7-C8BB-3B6E304BDDE0}"/>
              </a:ext>
            </a:extLst>
          </p:cNvPr>
          <p:cNvCxnSpPr/>
          <p:nvPr/>
        </p:nvCxnSpPr>
        <p:spPr>
          <a:xfrm>
            <a:off x="2353580" y="1575598"/>
            <a:ext cx="0" cy="352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B1491E0-A39D-2D33-94E2-03E13626368D}"/>
              </a:ext>
            </a:extLst>
          </p:cNvPr>
          <p:cNvSpPr txBox="1"/>
          <p:nvPr/>
        </p:nvSpPr>
        <p:spPr>
          <a:xfrm>
            <a:off x="1317541" y="1954221"/>
            <a:ext cx="207207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Building Blocks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46644F-1B73-49BA-166F-AB1C7CCCEBCA}"/>
              </a:ext>
            </a:extLst>
          </p:cNvPr>
          <p:cNvSpPr txBox="1"/>
          <p:nvPr/>
        </p:nvSpPr>
        <p:spPr>
          <a:xfrm>
            <a:off x="1055147" y="2502120"/>
            <a:ext cx="108818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Transducer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42E5B6-3FEB-17CD-E639-0D39EF108CA9}"/>
              </a:ext>
            </a:extLst>
          </p:cNvPr>
          <p:cNvSpPr txBox="1"/>
          <p:nvPr/>
        </p:nvSpPr>
        <p:spPr>
          <a:xfrm>
            <a:off x="3962427" y="3081509"/>
            <a:ext cx="21161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Frequency of operation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Medium is homogeneous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Wavefields as rays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Convex shape objects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F79199-F106-C60F-A88F-151EFB763F0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599238" y="2261998"/>
            <a:ext cx="0" cy="240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99FA97-218B-FE40-9F2F-25C326560DD5}"/>
              </a:ext>
            </a:extLst>
          </p:cNvPr>
          <p:cNvSpPr txBox="1"/>
          <p:nvPr/>
        </p:nvSpPr>
        <p:spPr>
          <a:xfrm>
            <a:off x="2537907" y="2510401"/>
            <a:ext cx="108818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Pulse shaper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A7D4E5-3A95-9211-557C-1D78C9350D1A}"/>
              </a:ext>
            </a:extLst>
          </p:cNvPr>
          <p:cNvCxnSpPr>
            <a:cxnSpLocks/>
          </p:cNvCxnSpPr>
          <p:nvPr/>
        </p:nvCxnSpPr>
        <p:spPr>
          <a:xfrm>
            <a:off x="3065450" y="2267245"/>
            <a:ext cx="0" cy="240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5FD3AA-D320-BC12-581D-728F7C46E86B}"/>
              </a:ext>
            </a:extLst>
          </p:cNvPr>
          <p:cNvCxnSpPr>
            <a:cxnSpLocks/>
          </p:cNvCxnSpPr>
          <p:nvPr/>
        </p:nvCxnSpPr>
        <p:spPr>
          <a:xfrm>
            <a:off x="4922457" y="2267245"/>
            <a:ext cx="0" cy="807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E8BD13D-0314-F7E3-DAA4-02EAE42ED068}"/>
              </a:ext>
            </a:extLst>
          </p:cNvPr>
          <p:cNvSpPr txBox="1"/>
          <p:nvPr/>
        </p:nvSpPr>
        <p:spPr>
          <a:xfrm>
            <a:off x="494811" y="3082704"/>
            <a:ext cx="331492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Transducer :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Pin hole camera model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Specimen objects</a:t>
            </a:r>
          </a:p>
          <a:p>
            <a:endParaRPr lang="en-US" sz="1200" dirty="0"/>
          </a:p>
          <a:p>
            <a:r>
              <a:rPr lang="en-US" sz="1200" dirty="0"/>
              <a:t>Pulse Shaper: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Choice of pulse shape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Modulation of carrier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39AC5F-86D9-FE33-B2D4-B5DEA2365E20}"/>
              </a:ext>
            </a:extLst>
          </p:cNvPr>
          <p:cNvCxnSpPr>
            <a:cxnSpLocks/>
          </p:cNvCxnSpPr>
          <p:nvPr/>
        </p:nvCxnSpPr>
        <p:spPr>
          <a:xfrm>
            <a:off x="1601303" y="2779119"/>
            <a:ext cx="0" cy="295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8D9CB2-B79C-7D3E-5DE4-BC5D626B85A9}"/>
              </a:ext>
            </a:extLst>
          </p:cNvPr>
          <p:cNvCxnSpPr>
            <a:cxnSpLocks/>
          </p:cNvCxnSpPr>
          <p:nvPr/>
        </p:nvCxnSpPr>
        <p:spPr>
          <a:xfrm>
            <a:off x="3065450" y="2787400"/>
            <a:ext cx="0" cy="295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35FF0F-04B8-B361-FDFC-93DA79084538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7544762" y="1568103"/>
            <a:ext cx="5135" cy="378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883BE7-F898-D630-A3CB-3022B5C6A6FA}"/>
              </a:ext>
            </a:extLst>
          </p:cNvPr>
          <p:cNvSpPr txBox="1"/>
          <p:nvPr/>
        </p:nvSpPr>
        <p:spPr>
          <a:xfrm>
            <a:off x="6794752" y="1946725"/>
            <a:ext cx="15000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Advantages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F4BED-DA34-87DD-530C-6F98001750DD}"/>
              </a:ext>
            </a:extLst>
          </p:cNvPr>
          <p:cNvSpPr txBox="1"/>
          <p:nvPr/>
        </p:nvSpPr>
        <p:spPr>
          <a:xfrm>
            <a:off x="6364263" y="3083948"/>
            <a:ext cx="2360996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Simplifies Wave propagation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Less computational cost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Faster measurements.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DF6992-D6E0-5E94-4390-452B87D4720C}"/>
              </a:ext>
            </a:extLst>
          </p:cNvPr>
          <p:cNvCxnSpPr>
            <a:cxnSpLocks/>
          </p:cNvCxnSpPr>
          <p:nvPr/>
        </p:nvCxnSpPr>
        <p:spPr>
          <a:xfrm>
            <a:off x="7544762" y="2261998"/>
            <a:ext cx="0" cy="807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96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08"/>
    </mc:Choice>
    <mc:Fallback xmlns="">
      <p:transition spd="slow" advTm="11570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782A0-CB18-796A-634B-77D383DD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8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7B4475-CCC9-C7A4-17BF-C3377E52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pPr algn="ctr"/>
            <a:r>
              <a:rPr lang="en-US" sz="2800" dirty="0"/>
              <a:t>Stochastic Approximation :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111C-9D32-956A-A4A8-F284AD394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Fewer measurements compared to current approach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Automate calibration process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Performance can be optimized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BE82B-AE9E-55E6-BD53-B19AF4CFFE0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39C949-14A3-39EB-8A92-331E2B375230}"/>
                  </a:ext>
                </a:extLst>
              </p:cNvPr>
              <p:cNvSpPr/>
              <p:nvPr/>
            </p:nvSpPr>
            <p:spPr>
              <a:xfrm>
                <a:off x="3485625" y="1303505"/>
                <a:ext cx="2172750" cy="7182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400" dirty="0">
                    <a:latin typeface="+mj-lt"/>
                  </a:rPr>
                  <a:t>Maximize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?</a:t>
                </a:r>
              </a:p>
              <a:p>
                <a:pPr algn="ctr"/>
                <a:r>
                  <a:rPr lang="en-US" b="0" dirty="0">
                    <a:latin typeface="+mj-lt"/>
                  </a:rPr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39C949-14A3-39EB-8A92-331E2B375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625" y="1303505"/>
                <a:ext cx="2172750" cy="718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1D64020-7D4C-5EEC-C042-0B3131D8C96A}"/>
              </a:ext>
            </a:extLst>
          </p:cNvPr>
          <p:cNvSpPr/>
          <p:nvPr/>
        </p:nvSpPr>
        <p:spPr>
          <a:xfrm>
            <a:off x="1686188" y="2086465"/>
            <a:ext cx="1529182" cy="671119"/>
          </a:xfrm>
          <a:prstGeom prst="wedgeRoundRectCallout">
            <a:avLst>
              <a:gd name="adj1" fmla="val 61534"/>
              <a:gd name="adj2" fmla="val -1050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Function itself is unknown.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280759-C3D6-467A-3981-083647EBA539}"/>
              </a:ext>
            </a:extLst>
          </p:cNvPr>
          <p:cNvSpPr/>
          <p:nvPr/>
        </p:nvSpPr>
        <p:spPr>
          <a:xfrm>
            <a:off x="3637877" y="2662009"/>
            <a:ext cx="1359015" cy="671119"/>
          </a:xfrm>
          <a:prstGeom prst="wedgeRoundRectCallout">
            <a:avLst>
              <a:gd name="adj1" fmla="val 28061"/>
              <a:gd name="adj2" fmla="val -1387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Only few measurements are available.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90F6372-EFE7-EF6D-A23C-D9337802EB6E}"/>
              </a:ext>
            </a:extLst>
          </p:cNvPr>
          <p:cNvSpPr/>
          <p:nvPr/>
        </p:nvSpPr>
        <p:spPr>
          <a:xfrm>
            <a:off x="6077824" y="2374084"/>
            <a:ext cx="1529182" cy="778583"/>
          </a:xfrm>
          <a:prstGeom prst="wedgeRoundRectCallout">
            <a:avLst>
              <a:gd name="adj1" fmla="val -68098"/>
              <a:gd name="adj2" fmla="val -14276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Estimate parameters in less time and high accuracy.</a:t>
            </a:r>
          </a:p>
        </p:txBody>
      </p:sp>
    </p:spTree>
    <p:extLst>
      <p:ext uri="{BB962C8B-B14F-4D97-AF65-F5344CB8AC3E}">
        <p14:creationId xmlns:p14="http://schemas.microsoft.com/office/powerpoint/2010/main" val="111722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64"/>
    </mc:Choice>
    <mc:Fallback xmlns="">
      <p:transition spd="slow" advTm="6426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501A0-34A4-44D2-6577-A542F57C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7279-1C4C-D949-8120-26D4D3C331E6}" type="slidenum">
              <a:rPr lang="de-DE" smtClean="0"/>
              <a:t>9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D6450D-B876-D957-26A6-1FB9A681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68300"/>
            <a:ext cx="8137524" cy="433965"/>
          </a:xfrm>
        </p:spPr>
        <p:txBody>
          <a:bodyPr/>
          <a:lstStyle/>
          <a:p>
            <a:r>
              <a:rPr lang="en-US" sz="2800" dirty="0"/>
              <a:t>Stochastic Approximation :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57975-CFC7-D029-1810-A53E3901E1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Methods are iterative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Gradient is approximated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Parameter is updated according to the gradient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                                                                  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Process above is repeated until convergence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Estimated parameter and true solution are compared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28978-7D68-9F63-F813-10E4A846850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Elektronische Messtechnik und Signalverarbeitung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036A62-D2E0-0616-FA45-EE40063D4BA7}"/>
                  </a:ext>
                </a:extLst>
              </p:cNvPr>
              <p:cNvSpPr/>
              <p:nvPr/>
            </p:nvSpPr>
            <p:spPr>
              <a:xfrm>
                <a:off x="644144" y="2907984"/>
                <a:ext cx="1249960" cy="92038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Initial guess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036A62-D2E0-0616-FA45-EE40063D4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44" y="2907984"/>
                <a:ext cx="1249960" cy="9203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888E81-7BDF-70C0-45FC-7C6D1DFCE899}"/>
              </a:ext>
            </a:extLst>
          </p:cNvPr>
          <p:cNvSpPr/>
          <p:nvPr/>
        </p:nvSpPr>
        <p:spPr>
          <a:xfrm>
            <a:off x="2024133" y="3237872"/>
            <a:ext cx="524351" cy="26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B011D3-9DA6-7C13-3760-8F811B5A79FD}"/>
                  </a:ext>
                </a:extLst>
              </p:cNvPr>
              <p:cNvSpPr/>
              <p:nvPr/>
            </p:nvSpPr>
            <p:spPr>
              <a:xfrm>
                <a:off x="2660381" y="2907980"/>
                <a:ext cx="1249960" cy="9203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0" dirty="0"/>
                  <a:t>Function  evaluation</a:t>
                </a:r>
              </a:p>
              <a:p>
                <a:pPr algn="ctr"/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b="0" dirty="0"/>
              </a:p>
              <a:p>
                <a:pPr algn="ctr"/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1200" b="0" dirty="0"/>
              </a:p>
              <a:p>
                <a:pPr algn="ctr"/>
                <a:r>
                  <a:rPr lang="en-US" sz="1200" b="0" dirty="0"/>
                  <a:t> </a:t>
                </a:r>
                <a:endParaRPr lang="en-US" sz="12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B011D3-9DA6-7C13-3760-8F811B5A7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381" y="2907980"/>
                <a:ext cx="1249960" cy="920389"/>
              </a:xfrm>
              <a:prstGeom prst="rect">
                <a:avLst/>
              </a:prstGeom>
              <a:blipFill>
                <a:blip r:embed="rId3"/>
                <a:stretch>
                  <a:fillRect t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35960191-1B16-3B36-256E-D8A6B1028487}"/>
              </a:ext>
            </a:extLst>
          </p:cNvPr>
          <p:cNvSpPr/>
          <p:nvPr/>
        </p:nvSpPr>
        <p:spPr>
          <a:xfrm>
            <a:off x="4027948" y="3238147"/>
            <a:ext cx="544052" cy="26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AA5A1E-E2CF-BD54-04CB-0536F74BD543}"/>
                  </a:ext>
                </a:extLst>
              </p:cNvPr>
              <p:cNvSpPr/>
              <p:nvPr/>
            </p:nvSpPr>
            <p:spPr>
              <a:xfrm>
                <a:off x="4632540" y="2907984"/>
                <a:ext cx="1643011" cy="92038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0" dirty="0"/>
                  <a:t>Gradient approximation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AA5A1E-E2CF-BD54-04CB-0536F74BD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540" y="2907984"/>
                <a:ext cx="1643011" cy="920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7A8FF043-012F-18DD-F196-F0839E89D98A}"/>
              </a:ext>
            </a:extLst>
          </p:cNvPr>
          <p:cNvSpPr/>
          <p:nvPr/>
        </p:nvSpPr>
        <p:spPr>
          <a:xfrm>
            <a:off x="6403111" y="3238146"/>
            <a:ext cx="491331" cy="26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FA50314-590E-940C-ABE4-ECB3ECE0C4BD}"/>
                  </a:ext>
                </a:extLst>
              </p:cNvPr>
              <p:cNvSpPr/>
              <p:nvPr/>
            </p:nvSpPr>
            <p:spPr>
              <a:xfrm>
                <a:off x="7009763" y="2907707"/>
                <a:ext cx="1362449" cy="92038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Update Parameter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2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FA50314-590E-940C-ABE4-ECB3ECE0C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763" y="2907707"/>
                <a:ext cx="1362449" cy="9203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55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02"/>
    </mc:Choice>
    <mc:Fallback xmlns="">
      <p:transition spd="slow" advTm="68002"/>
    </mc:Fallback>
  </mc:AlternateContent>
</p:sld>
</file>

<file path=ppt/theme/theme1.xml><?xml version="1.0" encoding="utf-8"?>
<a:theme xmlns:a="http://schemas.openxmlformats.org/drawingml/2006/main" name="Office">
  <a:themeElements>
    <a:clrScheme name="TU Ilmenau">
      <a:dk1>
        <a:srgbClr val="004479"/>
      </a:dk1>
      <a:lt1>
        <a:srgbClr val="FFFFFF"/>
      </a:lt1>
      <a:dk2>
        <a:srgbClr val="003358"/>
      </a:dk2>
      <a:lt2>
        <a:srgbClr val="E7E6E6"/>
      </a:lt2>
      <a:accent1>
        <a:srgbClr val="FF7C00"/>
      </a:accent1>
      <a:accent2>
        <a:srgbClr val="22B5E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358"/>
      </a:hlink>
      <a:folHlink>
        <a:srgbClr val="79797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201912_PPT_Vorlage_4zu3</Template>
  <TotalTime>8493</TotalTime>
  <Words>1978</Words>
  <Application>Microsoft Office PowerPoint</Application>
  <PresentationFormat>On-screen Show (4:3)</PresentationFormat>
  <Paragraphs>620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 Math</vt:lpstr>
      <vt:lpstr>Times New Roman</vt:lpstr>
      <vt:lpstr>Wingdings</vt:lpstr>
      <vt:lpstr>Office</vt:lpstr>
      <vt:lpstr>Testbed for Surface Detection with Ultrasound   Responsible Professor :   Univ.-Prof. Dr.-Ing. Giovanni Del Galdo    Supervisors :                     Dr.-Ing Florian Roemer, M.Sc. Eduardo Perez  Mejia</vt:lpstr>
      <vt:lpstr>Ultrasound NDT Setup</vt:lpstr>
      <vt:lpstr>Measurement Setup</vt:lpstr>
      <vt:lpstr>Motivation</vt:lpstr>
      <vt:lpstr>Introduction</vt:lpstr>
      <vt:lpstr>Introduction</vt:lpstr>
      <vt:lpstr>Ray tracer : Introduction</vt:lpstr>
      <vt:lpstr>Stochastic Approximation : Introduction</vt:lpstr>
      <vt:lpstr>Stochastic Approximation : Introduction</vt:lpstr>
      <vt:lpstr>Ray Tracer Model</vt:lpstr>
      <vt:lpstr>Ray Tracer Model</vt:lpstr>
      <vt:lpstr>Ray Tracer Model</vt:lpstr>
      <vt:lpstr>Ray Tracer </vt:lpstr>
      <vt:lpstr>Pulse Shaper</vt:lpstr>
      <vt:lpstr>Stochastic Approximation</vt:lpstr>
      <vt:lpstr>Stochastic Approximation : Stochastic Gradient Ascent</vt:lpstr>
      <vt:lpstr>Stochastic Approximation : Stochastic Gradient Ascent</vt:lpstr>
      <vt:lpstr>Stochastic Approximation : Variants of Gradient Ascent</vt:lpstr>
      <vt:lpstr>Stochastic Approximation : Variants of Gradient Ascent</vt:lpstr>
      <vt:lpstr>Stochastic Approximation : Variants of Gradient Ascent</vt:lpstr>
      <vt:lpstr>Stochastic Approximation : Variants of Gradient Ascent</vt:lpstr>
      <vt:lpstr>Stochastic Approximation : SPSA</vt:lpstr>
      <vt:lpstr>Stochastic Approximation : SPSA</vt:lpstr>
      <vt:lpstr>Stochastic Approximation : Algorithm Performance Comparison</vt:lpstr>
      <vt:lpstr>Stochastic Approximation : Algorithm Performance Comparison</vt:lpstr>
      <vt:lpstr>Algorithm Performance Comparison : Summary</vt:lpstr>
      <vt:lpstr>Summary and Contribution</vt:lpstr>
      <vt:lpstr>Conclusion</vt:lpstr>
      <vt:lpstr>Thank you !!! </vt:lpstr>
      <vt:lpstr>Extra Slides</vt:lpstr>
      <vt:lpstr>Problem Description</vt:lpstr>
      <vt:lpstr>Ray Tracer Model</vt:lpstr>
      <vt:lpstr>Problem Description</vt:lpstr>
      <vt:lpstr>SPSA</vt:lpstr>
      <vt:lpstr>Stochastic Approximation : Newton’s Method</vt:lpstr>
      <vt:lpstr>Stochastic Approximation : Newton’s Method</vt:lpstr>
      <vt:lpstr>Stochastic Approximation : Quasi Newton’s Method</vt:lpstr>
      <vt:lpstr>Stochastic Approximation : Quasi Newton’s Method</vt:lpstr>
      <vt:lpstr>SPSA 20 dB animation</vt:lpstr>
      <vt:lpstr>Calibration Framework </vt:lpstr>
    </vt:vector>
  </TitlesOfParts>
  <Company>Fraunhofer IIS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Myint, Saw James</dc:creator>
  <cp:lastModifiedBy>sudhanshu.apte</cp:lastModifiedBy>
  <cp:revision>261</cp:revision>
  <dcterms:created xsi:type="dcterms:W3CDTF">2020-06-22T14:38:00Z</dcterms:created>
  <dcterms:modified xsi:type="dcterms:W3CDTF">2022-06-21T09:51:51Z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1033-11.2.0.9629</vt:lpwstr>
  </property>
</Properties>
</file>